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257" r:id="rId3"/>
    <p:sldId id="258" r:id="rId4"/>
    <p:sldId id="276" r:id="rId5"/>
    <p:sldId id="280" r:id="rId6"/>
    <p:sldId id="266" r:id="rId7"/>
    <p:sldId id="277" r:id="rId8"/>
    <p:sldId id="279" r:id="rId9"/>
    <p:sldId id="259" r:id="rId10"/>
    <p:sldId id="260" r:id="rId11"/>
    <p:sldId id="261" r:id="rId12"/>
    <p:sldId id="262" r:id="rId13"/>
    <p:sldId id="263" r:id="rId14"/>
    <p:sldId id="264" r:id="rId15"/>
    <p:sldId id="265" r:id="rId16"/>
    <p:sldId id="267" r:id="rId17"/>
    <p:sldId id="268" r:id="rId18"/>
    <p:sldId id="271" r:id="rId19"/>
    <p:sldId id="272" r:id="rId20"/>
    <p:sldId id="273" r:id="rId21"/>
    <p:sldId id="274" r:id="rId22"/>
    <p:sldId id="275" r:id="rId23"/>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13" d="100"/>
          <a:sy n="113" d="100"/>
        </p:scale>
        <p:origin x="4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F07EF22E-34AD-48B0-8874-4C52296379CE}" type="datetimeFigureOut">
              <a:rPr lang="en-US" smtClean="0"/>
              <a:t>11/10/2025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994375CD-76CE-41EB-A932-7B6CACB39EF3}" type="slidenum">
              <a:rPr lang="en-US" smtClean="0"/>
              <a:t>‹#›</a:t>
            </a:fld>
            <a:endParaRPr lang="en-US"/>
          </a:p>
        </p:txBody>
      </p:sp>
    </p:spTree>
    <p:extLst>
      <p:ext uri="{BB962C8B-B14F-4D97-AF65-F5344CB8AC3E}">
        <p14:creationId xmlns:p14="http://schemas.microsoft.com/office/powerpoint/2010/main" val="304649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6:notes"/>
          <p:cNvSpPr txBox="1">
            <a:spLocks noGrp="1"/>
          </p:cNvSpPr>
          <p:nvPr>
            <p:ph type="body" idx="1"/>
          </p:nvPr>
        </p:nvSpPr>
        <p:spPr>
          <a:xfrm>
            <a:off x="710452" y="4431312"/>
            <a:ext cx="5683617" cy="4198085"/>
          </a:xfrm>
          <a:prstGeom prst="rect">
            <a:avLst/>
          </a:prstGeom>
          <a:noFill/>
          <a:ln>
            <a:noFill/>
          </a:ln>
        </p:spPr>
        <p:txBody>
          <a:bodyPr spcFirstLastPara="1" wrap="square" lIns="94803" tIns="47389" rIns="94803" bIns="47389" anchor="t" anchorCtr="0">
            <a:noAutofit/>
          </a:bodyPr>
          <a:lstStyle/>
          <a:p>
            <a:pPr>
              <a:spcBef>
                <a:spcPts val="364"/>
              </a:spcBef>
              <a:buSzPts val="1400"/>
            </a:pPr>
            <a:endParaRPr/>
          </a:p>
        </p:txBody>
      </p:sp>
      <p:sp>
        <p:nvSpPr>
          <p:cNvPr id="201" name="Google Shape;201;p16:notes"/>
          <p:cNvSpPr>
            <a:spLocks noGrp="1" noRot="1" noChangeAspect="1"/>
          </p:cNvSpPr>
          <p:nvPr>
            <p:ph type="sldImg" idx="2"/>
          </p:nvPr>
        </p:nvSpPr>
        <p:spPr>
          <a:xfrm>
            <a:off x="441325" y="698500"/>
            <a:ext cx="6223000" cy="3500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7:notes"/>
          <p:cNvSpPr txBox="1">
            <a:spLocks noGrp="1"/>
          </p:cNvSpPr>
          <p:nvPr>
            <p:ph type="body" idx="1"/>
          </p:nvPr>
        </p:nvSpPr>
        <p:spPr>
          <a:xfrm>
            <a:off x="710452" y="4431312"/>
            <a:ext cx="5683617" cy="4198085"/>
          </a:xfrm>
          <a:prstGeom prst="rect">
            <a:avLst/>
          </a:prstGeom>
          <a:noFill/>
          <a:ln>
            <a:noFill/>
          </a:ln>
        </p:spPr>
        <p:txBody>
          <a:bodyPr spcFirstLastPara="1" wrap="square" lIns="94803" tIns="47389" rIns="94803" bIns="47389" anchor="t" anchorCtr="0">
            <a:noAutofit/>
          </a:bodyPr>
          <a:lstStyle/>
          <a:p>
            <a:pPr>
              <a:spcBef>
                <a:spcPts val="364"/>
              </a:spcBef>
              <a:buSzPts val="1400"/>
            </a:pPr>
            <a:endParaRPr/>
          </a:p>
        </p:txBody>
      </p:sp>
      <p:sp>
        <p:nvSpPr>
          <p:cNvPr id="207" name="Google Shape;207;p17:notes"/>
          <p:cNvSpPr>
            <a:spLocks noGrp="1" noRot="1" noChangeAspect="1"/>
          </p:cNvSpPr>
          <p:nvPr>
            <p:ph type="sldImg" idx="2"/>
          </p:nvPr>
        </p:nvSpPr>
        <p:spPr>
          <a:xfrm>
            <a:off x="441325" y="698500"/>
            <a:ext cx="6223000" cy="3500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710452" y="4431312"/>
            <a:ext cx="5683617" cy="4198085"/>
          </a:xfrm>
          <a:prstGeom prst="rect">
            <a:avLst/>
          </a:prstGeom>
          <a:noFill/>
          <a:ln>
            <a:noFill/>
          </a:ln>
        </p:spPr>
        <p:txBody>
          <a:bodyPr spcFirstLastPara="1" wrap="square" lIns="94803" tIns="47389" rIns="94803" bIns="47389" anchor="t" anchorCtr="0">
            <a:noAutofit/>
          </a:bodyPr>
          <a:lstStyle/>
          <a:p>
            <a:pPr>
              <a:spcBef>
                <a:spcPts val="364"/>
              </a:spcBef>
              <a:buSzPts val="1400"/>
            </a:pPr>
            <a:endParaRPr/>
          </a:p>
        </p:txBody>
      </p:sp>
      <p:sp>
        <p:nvSpPr>
          <p:cNvPr id="214" name="Google Shape;214;p18:notes"/>
          <p:cNvSpPr>
            <a:spLocks noGrp="1" noRot="1" noChangeAspect="1"/>
          </p:cNvSpPr>
          <p:nvPr>
            <p:ph type="sldImg" idx="2"/>
          </p:nvPr>
        </p:nvSpPr>
        <p:spPr>
          <a:xfrm>
            <a:off x="441325" y="698500"/>
            <a:ext cx="6223000" cy="3500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9:notes"/>
          <p:cNvSpPr txBox="1">
            <a:spLocks noGrp="1"/>
          </p:cNvSpPr>
          <p:nvPr>
            <p:ph type="body" idx="1"/>
          </p:nvPr>
        </p:nvSpPr>
        <p:spPr>
          <a:xfrm>
            <a:off x="710452" y="4431312"/>
            <a:ext cx="5683617" cy="4198085"/>
          </a:xfrm>
          <a:prstGeom prst="rect">
            <a:avLst/>
          </a:prstGeom>
          <a:noFill/>
          <a:ln>
            <a:noFill/>
          </a:ln>
        </p:spPr>
        <p:txBody>
          <a:bodyPr spcFirstLastPara="1" wrap="square" lIns="94803" tIns="47389" rIns="94803" bIns="47389" anchor="t" anchorCtr="0">
            <a:noAutofit/>
          </a:bodyPr>
          <a:lstStyle/>
          <a:p>
            <a:pPr>
              <a:spcBef>
                <a:spcPts val="364"/>
              </a:spcBef>
              <a:buSzPts val="1400"/>
            </a:pPr>
            <a:endParaRPr/>
          </a:p>
        </p:txBody>
      </p:sp>
      <p:sp>
        <p:nvSpPr>
          <p:cNvPr id="223" name="Google Shape;223;p19:notes"/>
          <p:cNvSpPr>
            <a:spLocks noGrp="1" noRot="1" noChangeAspect="1"/>
          </p:cNvSpPr>
          <p:nvPr>
            <p:ph type="sldImg" idx="2"/>
          </p:nvPr>
        </p:nvSpPr>
        <p:spPr>
          <a:xfrm>
            <a:off x="441325" y="698500"/>
            <a:ext cx="6223000" cy="3500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20:notes"/>
          <p:cNvSpPr txBox="1">
            <a:spLocks noGrp="1"/>
          </p:cNvSpPr>
          <p:nvPr>
            <p:ph type="body" idx="1"/>
          </p:nvPr>
        </p:nvSpPr>
        <p:spPr>
          <a:xfrm>
            <a:off x="710452" y="4431312"/>
            <a:ext cx="5683617" cy="4198085"/>
          </a:xfrm>
          <a:prstGeom prst="rect">
            <a:avLst/>
          </a:prstGeom>
          <a:noFill/>
          <a:ln>
            <a:noFill/>
          </a:ln>
        </p:spPr>
        <p:txBody>
          <a:bodyPr spcFirstLastPara="1" wrap="square" lIns="94803" tIns="47389" rIns="94803" bIns="47389" anchor="t" anchorCtr="0">
            <a:noAutofit/>
          </a:bodyPr>
          <a:lstStyle/>
          <a:p>
            <a:pPr>
              <a:spcBef>
                <a:spcPts val="364"/>
              </a:spcBef>
              <a:buSzPts val="1400"/>
            </a:pPr>
            <a:endParaRPr/>
          </a:p>
        </p:txBody>
      </p:sp>
      <p:sp>
        <p:nvSpPr>
          <p:cNvPr id="230" name="Google Shape;230;p20:notes"/>
          <p:cNvSpPr>
            <a:spLocks noGrp="1" noRot="1" noChangeAspect="1"/>
          </p:cNvSpPr>
          <p:nvPr>
            <p:ph type="sldImg" idx="2"/>
          </p:nvPr>
        </p:nvSpPr>
        <p:spPr>
          <a:xfrm>
            <a:off x="441325" y="698500"/>
            <a:ext cx="6223000" cy="35004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42997-75C5-4EA2-9902-C43D3908CB27}"/>
              </a:ext>
            </a:extLst>
          </p:cNvPr>
          <p:cNvSpPr>
            <a:spLocks noGrp="1"/>
          </p:cNvSpPr>
          <p:nvPr>
            <p:ph type="ctrTitle"/>
          </p:nvPr>
        </p:nvSpPr>
        <p:spPr>
          <a:xfrm>
            <a:off x="1507067" y="320842"/>
            <a:ext cx="7766936" cy="1515979"/>
          </a:xfrm>
        </p:spPr>
        <p:txBody>
          <a:bodyPr/>
          <a:lstStyle/>
          <a:p>
            <a:r>
              <a:rPr lang="en-US" sz="3600" dirty="0"/>
              <a:t>WOODLAND SCHOOL DISTRICT 2024-2025 YEAR END FINANCIAL SUMMARY</a:t>
            </a:r>
          </a:p>
        </p:txBody>
      </p:sp>
      <p:sp>
        <p:nvSpPr>
          <p:cNvPr id="3" name="Subtitle 2">
            <a:extLst>
              <a:ext uri="{FF2B5EF4-FFF2-40B4-BE49-F238E27FC236}">
                <a16:creationId xmlns:a16="http://schemas.microsoft.com/office/drawing/2014/main" id="{1EAA3408-7B20-413B-B8D5-6C854208D92C}"/>
              </a:ext>
            </a:extLst>
          </p:cNvPr>
          <p:cNvSpPr>
            <a:spLocks noGrp="1"/>
          </p:cNvSpPr>
          <p:nvPr>
            <p:ph type="subTitle" idx="1"/>
          </p:nvPr>
        </p:nvSpPr>
        <p:spPr/>
        <p:txBody>
          <a:bodyPr>
            <a:normAutofit lnSpcReduction="10000"/>
          </a:bodyPr>
          <a:lstStyle/>
          <a:p>
            <a:pPr algn="l"/>
            <a:r>
              <a:rPr lang="en-US" dirty="0"/>
              <a:t>Presented by:</a:t>
            </a:r>
          </a:p>
          <a:p>
            <a:pPr algn="l"/>
            <a:r>
              <a:rPr lang="en-US" dirty="0"/>
              <a:t>Stacy Brown</a:t>
            </a:r>
          </a:p>
          <a:p>
            <a:pPr algn="l"/>
            <a:r>
              <a:rPr lang="en-US" dirty="0"/>
              <a:t>Exec Director of Business Services</a:t>
            </a:r>
          </a:p>
        </p:txBody>
      </p:sp>
    </p:spTree>
    <p:extLst>
      <p:ext uri="{BB962C8B-B14F-4D97-AF65-F5344CB8AC3E}">
        <p14:creationId xmlns:p14="http://schemas.microsoft.com/office/powerpoint/2010/main" val="3133975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BD8EB-217E-43CA-A968-7DDC7D3D9E0C}"/>
              </a:ext>
            </a:extLst>
          </p:cNvPr>
          <p:cNvSpPr>
            <a:spLocks noGrp="1"/>
          </p:cNvSpPr>
          <p:nvPr>
            <p:ph type="title"/>
          </p:nvPr>
        </p:nvSpPr>
        <p:spPr>
          <a:xfrm>
            <a:off x="677334" y="282388"/>
            <a:ext cx="8596668" cy="605118"/>
          </a:xfrm>
        </p:spPr>
        <p:txBody>
          <a:bodyPr>
            <a:normAutofit/>
          </a:bodyPr>
          <a:lstStyle/>
          <a:p>
            <a:pPr algn="ctr"/>
            <a:r>
              <a:rPr lang="en-US" sz="2800" dirty="0"/>
              <a:t>Revenues Compared to Prior Year</a:t>
            </a:r>
          </a:p>
        </p:txBody>
      </p:sp>
      <p:pic>
        <p:nvPicPr>
          <p:cNvPr id="3" name="Picture 2">
            <a:extLst>
              <a:ext uri="{FF2B5EF4-FFF2-40B4-BE49-F238E27FC236}">
                <a16:creationId xmlns:a16="http://schemas.microsoft.com/office/drawing/2014/main" id="{820C835E-1CEA-4140-A503-36FC585448EF}"/>
              </a:ext>
            </a:extLst>
          </p:cNvPr>
          <p:cNvPicPr>
            <a:picLocks noChangeAspect="1"/>
          </p:cNvPicPr>
          <p:nvPr/>
        </p:nvPicPr>
        <p:blipFill>
          <a:blip r:embed="rId2"/>
          <a:stretch>
            <a:fillRect/>
          </a:stretch>
        </p:blipFill>
        <p:spPr>
          <a:xfrm>
            <a:off x="510988" y="981635"/>
            <a:ext cx="9291919" cy="5593977"/>
          </a:xfrm>
          <a:prstGeom prst="rect">
            <a:avLst/>
          </a:prstGeom>
        </p:spPr>
      </p:pic>
    </p:spTree>
    <p:extLst>
      <p:ext uri="{BB962C8B-B14F-4D97-AF65-F5344CB8AC3E}">
        <p14:creationId xmlns:p14="http://schemas.microsoft.com/office/powerpoint/2010/main" val="1550891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D07CC-C757-4E6B-9745-0893C399098B}"/>
              </a:ext>
            </a:extLst>
          </p:cNvPr>
          <p:cNvSpPr>
            <a:spLocks noGrp="1"/>
          </p:cNvSpPr>
          <p:nvPr>
            <p:ph type="title"/>
          </p:nvPr>
        </p:nvSpPr>
        <p:spPr>
          <a:xfrm>
            <a:off x="677334" y="609600"/>
            <a:ext cx="8596668" cy="497305"/>
          </a:xfrm>
        </p:spPr>
        <p:txBody>
          <a:bodyPr>
            <a:noAutofit/>
          </a:bodyPr>
          <a:lstStyle/>
          <a:p>
            <a:pPr algn="ctr"/>
            <a:r>
              <a:rPr lang="en-US" sz="2800" dirty="0"/>
              <a:t>GF Program Expenditures – Variance to Budget</a:t>
            </a:r>
          </a:p>
        </p:txBody>
      </p:sp>
      <p:pic>
        <p:nvPicPr>
          <p:cNvPr id="4" name="Picture 3">
            <a:extLst>
              <a:ext uri="{FF2B5EF4-FFF2-40B4-BE49-F238E27FC236}">
                <a16:creationId xmlns:a16="http://schemas.microsoft.com/office/drawing/2014/main" id="{92C5F0A9-EEC7-42E9-BFD5-650797E78BCD}"/>
              </a:ext>
            </a:extLst>
          </p:cNvPr>
          <p:cNvPicPr>
            <a:picLocks noChangeAspect="1"/>
          </p:cNvPicPr>
          <p:nvPr/>
        </p:nvPicPr>
        <p:blipFill>
          <a:blip r:embed="rId2"/>
          <a:stretch>
            <a:fillRect/>
          </a:stretch>
        </p:blipFill>
        <p:spPr>
          <a:xfrm>
            <a:off x="1041400" y="1234249"/>
            <a:ext cx="8475133" cy="5166551"/>
          </a:xfrm>
          <a:prstGeom prst="rect">
            <a:avLst/>
          </a:prstGeom>
        </p:spPr>
      </p:pic>
    </p:spTree>
    <p:extLst>
      <p:ext uri="{BB962C8B-B14F-4D97-AF65-F5344CB8AC3E}">
        <p14:creationId xmlns:p14="http://schemas.microsoft.com/office/powerpoint/2010/main" val="1268522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88B7F-0442-4461-B462-DFB71D48B24A}"/>
              </a:ext>
            </a:extLst>
          </p:cNvPr>
          <p:cNvSpPr>
            <a:spLocks noGrp="1"/>
          </p:cNvSpPr>
          <p:nvPr>
            <p:ph type="title"/>
          </p:nvPr>
        </p:nvSpPr>
        <p:spPr>
          <a:xfrm>
            <a:off x="677334" y="228600"/>
            <a:ext cx="8596668" cy="551329"/>
          </a:xfrm>
        </p:spPr>
        <p:txBody>
          <a:bodyPr>
            <a:noAutofit/>
          </a:bodyPr>
          <a:lstStyle/>
          <a:p>
            <a:pPr algn="ctr"/>
            <a:r>
              <a:rPr lang="en-US" sz="2800" dirty="0"/>
              <a:t>GF Object Expenditures – Variance to Budget</a:t>
            </a:r>
          </a:p>
        </p:txBody>
      </p:sp>
      <p:pic>
        <p:nvPicPr>
          <p:cNvPr id="4" name="Picture 3">
            <a:extLst>
              <a:ext uri="{FF2B5EF4-FFF2-40B4-BE49-F238E27FC236}">
                <a16:creationId xmlns:a16="http://schemas.microsoft.com/office/drawing/2014/main" id="{8AE06D0C-FAD2-4FFE-B46F-76B5949EB3C9}"/>
              </a:ext>
            </a:extLst>
          </p:cNvPr>
          <p:cNvPicPr>
            <a:picLocks noChangeAspect="1"/>
          </p:cNvPicPr>
          <p:nvPr/>
        </p:nvPicPr>
        <p:blipFill>
          <a:blip r:embed="rId2"/>
          <a:stretch>
            <a:fillRect/>
          </a:stretch>
        </p:blipFill>
        <p:spPr>
          <a:xfrm>
            <a:off x="1075267" y="1058974"/>
            <a:ext cx="8932333" cy="5341826"/>
          </a:xfrm>
          <a:prstGeom prst="rect">
            <a:avLst/>
          </a:prstGeom>
        </p:spPr>
      </p:pic>
    </p:spTree>
    <p:extLst>
      <p:ext uri="{BB962C8B-B14F-4D97-AF65-F5344CB8AC3E}">
        <p14:creationId xmlns:p14="http://schemas.microsoft.com/office/powerpoint/2010/main" val="31917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D75C0-FBA8-46BA-9DD1-D5EAF6FF2B5F}"/>
              </a:ext>
            </a:extLst>
          </p:cNvPr>
          <p:cNvSpPr>
            <a:spLocks noGrp="1"/>
          </p:cNvSpPr>
          <p:nvPr>
            <p:ph type="title"/>
          </p:nvPr>
        </p:nvSpPr>
        <p:spPr>
          <a:xfrm>
            <a:off x="677334" y="161365"/>
            <a:ext cx="8596668" cy="524435"/>
          </a:xfrm>
        </p:spPr>
        <p:txBody>
          <a:bodyPr>
            <a:normAutofit/>
          </a:bodyPr>
          <a:lstStyle/>
          <a:p>
            <a:pPr algn="ctr"/>
            <a:r>
              <a:rPr lang="en-US" sz="2800" dirty="0"/>
              <a:t>Program Expenditures Compared to Prior Year</a:t>
            </a:r>
          </a:p>
        </p:txBody>
      </p:sp>
      <p:pic>
        <p:nvPicPr>
          <p:cNvPr id="4" name="Picture 3">
            <a:extLst>
              <a:ext uri="{FF2B5EF4-FFF2-40B4-BE49-F238E27FC236}">
                <a16:creationId xmlns:a16="http://schemas.microsoft.com/office/drawing/2014/main" id="{EA2C783B-DFEB-41EC-9EA7-A8CD2D26BF03}"/>
              </a:ext>
            </a:extLst>
          </p:cNvPr>
          <p:cNvPicPr>
            <a:picLocks noChangeAspect="1"/>
          </p:cNvPicPr>
          <p:nvPr/>
        </p:nvPicPr>
        <p:blipFill>
          <a:blip r:embed="rId2"/>
          <a:stretch>
            <a:fillRect/>
          </a:stretch>
        </p:blipFill>
        <p:spPr>
          <a:xfrm>
            <a:off x="677334" y="757958"/>
            <a:ext cx="9668933" cy="5566642"/>
          </a:xfrm>
          <a:prstGeom prst="rect">
            <a:avLst/>
          </a:prstGeom>
        </p:spPr>
      </p:pic>
    </p:spTree>
    <p:extLst>
      <p:ext uri="{BB962C8B-B14F-4D97-AF65-F5344CB8AC3E}">
        <p14:creationId xmlns:p14="http://schemas.microsoft.com/office/powerpoint/2010/main" val="1668449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F4F62-C557-4CF6-AD00-5F6578336CD0}"/>
              </a:ext>
            </a:extLst>
          </p:cNvPr>
          <p:cNvSpPr>
            <a:spLocks noGrp="1"/>
          </p:cNvSpPr>
          <p:nvPr>
            <p:ph type="title"/>
          </p:nvPr>
        </p:nvSpPr>
        <p:spPr>
          <a:xfrm>
            <a:off x="677334" y="237068"/>
            <a:ext cx="8596668" cy="482599"/>
          </a:xfrm>
        </p:spPr>
        <p:txBody>
          <a:bodyPr>
            <a:normAutofit fontScale="90000"/>
          </a:bodyPr>
          <a:lstStyle/>
          <a:p>
            <a:pPr algn="ctr"/>
            <a:r>
              <a:rPr lang="en-US" sz="2800" dirty="0"/>
              <a:t>Detail Revenues Compared to Budget</a:t>
            </a:r>
          </a:p>
        </p:txBody>
      </p:sp>
      <p:pic>
        <p:nvPicPr>
          <p:cNvPr id="5" name="Picture 4">
            <a:extLst>
              <a:ext uri="{FF2B5EF4-FFF2-40B4-BE49-F238E27FC236}">
                <a16:creationId xmlns:a16="http://schemas.microsoft.com/office/drawing/2014/main" id="{DACF1E16-7EB3-4051-8BE1-D0938CC568BB}"/>
              </a:ext>
            </a:extLst>
          </p:cNvPr>
          <p:cNvPicPr>
            <a:picLocks noChangeAspect="1"/>
          </p:cNvPicPr>
          <p:nvPr/>
        </p:nvPicPr>
        <p:blipFill>
          <a:blip r:embed="rId2"/>
          <a:stretch>
            <a:fillRect/>
          </a:stretch>
        </p:blipFill>
        <p:spPr>
          <a:xfrm>
            <a:off x="804333" y="812800"/>
            <a:ext cx="9550400" cy="5731933"/>
          </a:xfrm>
          <a:prstGeom prst="rect">
            <a:avLst/>
          </a:prstGeom>
        </p:spPr>
      </p:pic>
    </p:spTree>
    <p:extLst>
      <p:ext uri="{BB962C8B-B14F-4D97-AF65-F5344CB8AC3E}">
        <p14:creationId xmlns:p14="http://schemas.microsoft.com/office/powerpoint/2010/main" val="351360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ED357-0115-47B4-9638-7D3999377E27}"/>
              </a:ext>
            </a:extLst>
          </p:cNvPr>
          <p:cNvSpPr>
            <a:spLocks noGrp="1"/>
          </p:cNvSpPr>
          <p:nvPr>
            <p:ph type="title"/>
          </p:nvPr>
        </p:nvSpPr>
        <p:spPr>
          <a:xfrm>
            <a:off x="336884" y="216569"/>
            <a:ext cx="9152021" cy="303694"/>
          </a:xfrm>
        </p:spPr>
        <p:txBody>
          <a:bodyPr>
            <a:normAutofit fontScale="90000"/>
          </a:bodyPr>
          <a:lstStyle/>
          <a:p>
            <a:pPr algn="ctr"/>
            <a:r>
              <a:rPr lang="en-US" sz="2000" dirty="0"/>
              <a:t>Detailed Expenditures (by Activity) Compared to Budget</a:t>
            </a:r>
          </a:p>
        </p:txBody>
      </p:sp>
      <p:pic>
        <p:nvPicPr>
          <p:cNvPr id="4" name="Picture 3">
            <a:extLst>
              <a:ext uri="{FF2B5EF4-FFF2-40B4-BE49-F238E27FC236}">
                <a16:creationId xmlns:a16="http://schemas.microsoft.com/office/drawing/2014/main" id="{DEEDC040-9E1C-4737-BDCE-C661247A60D5}"/>
              </a:ext>
            </a:extLst>
          </p:cNvPr>
          <p:cNvPicPr>
            <a:picLocks noChangeAspect="1"/>
          </p:cNvPicPr>
          <p:nvPr/>
        </p:nvPicPr>
        <p:blipFill>
          <a:blip r:embed="rId2"/>
          <a:stretch>
            <a:fillRect/>
          </a:stretch>
        </p:blipFill>
        <p:spPr>
          <a:xfrm>
            <a:off x="795868" y="750337"/>
            <a:ext cx="9448800" cy="5891093"/>
          </a:xfrm>
          <a:prstGeom prst="rect">
            <a:avLst/>
          </a:prstGeom>
        </p:spPr>
      </p:pic>
    </p:spTree>
    <p:extLst>
      <p:ext uri="{BB962C8B-B14F-4D97-AF65-F5344CB8AC3E}">
        <p14:creationId xmlns:p14="http://schemas.microsoft.com/office/powerpoint/2010/main" val="3355717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4B5E4-9F05-4FD1-85BF-288F82A904F2}"/>
              </a:ext>
            </a:extLst>
          </p:cNvPr>
          <p:cNvSpPr>
            <a:spLocks noGrp="1"/>
          </p:cNvSpPr>
          <p:nvPr>
            <p:ph type="title"/>
          </p:nvPr>
        </p:nvSpPr>
        <p:spPr>
          <a:xfrm>
            <a:off x="677334" y="242048"/>
            <a:ext cx="8596668" cy="506445"/>
          </a:xfrm>
        </p:spPr>
        <p:txBody>
          <a:bodyPr>
            <a:normAutofit fontScale="90000"/>
          </a:bodyPr>
          <a:lstStyle/>
          <a:p>
            <a:r>
              <a:rPr lang="en-US" sz="2800" dirty="0"/>
              <a:t>Transportation &amp; Food Service</a:t>
            </a:r>
          </a:p>
        </p:txBody>
      </p:sp>
      <p:sp>
        <p:nvSpPr>
          <p:cNvPr id="3" name="TextBox 2">
            <a:extLst>
              <a:ext uri="{FF2B5EF4-FFF2-40B4-BE49-F238E27FC236}">
                <a16:creationId xmlns:a16="http://schemas.microsoft.com/office/drawing/2014/main" id="{666E10D0-28A5-47B6-82F1-F8A52096C786}"/>
              </a:ext>
            </a:extLst>
          </p:cNvPr>
          <p:cNvSpPr txBox="1"/>
          <p:nvPr/>
        </p:nvSpPr>
        <p:spPr>
          <a:xfrm>
            <a:off x="858253" y="943741"/>
            <a:ext cx="3665621" cy="376989"/>
          </a:xfrm>
          <a:prstGeom prst="rect">
            <a:avLst/>
          </a:prstGeom>
          <a:noFill/>
        </p:spPr>
        <p:txBody>
          <a:bodyPr wrap="square" rtlCol="0">
            <a:spAutoFit/>
          </a:bodyPr>
          <a:lstStyle/>
          <a:p>
            <a:r>
              <a:rPr lang="en-US" dirty="0"/>
              <a:t>Transportation</a:t>
            </a:r>
          </a:p>
        </p:txBody>
      </p:sp>
      <p:sp>
        <p:nvSpPr>
          <p:cNvPr id="4" name="TextBox 3">
            <a:extLst>
              <a:ext uri="{FF2B5EF4-FFF2-40B4-BE49-F238E27FC236}">
                <a16:creationId xmlns:a16="http://schemas.microsoft.com/office/drawing/2014/main" id="{B010D2B1-DDAB-4B18-BA43-000328F5B3F0}"/>
              </a:ext>
            </a:extLst>
          </p:cNvPr>
          <p:cNvSpPr txBox="1"/>
          <p:nvPr/>
        </p:nvSpPr>
        <p:spPr>
          <a:xfrm>
            <a:off x="5759115" y="919314"/>
            <a:ext cx="2695073" cy="369332"/>
          </a:xfrm>
          <a:prstGeom prst="rect">
            <a:avLst/>
          </a:prstGeom>
          <a:noFill/>
        </p:spPr>
        <p:txBody>
          <a:bodyPr wrap="square" rtlCol="0">
            <a:spAutoFit/>
          </a:bodyPr>
          <a:lstStyle/>
          <a:p>
            <a:r>
              <a:rPr lang="en-US" dirty="0"/>
              <a:t>Food Service</a:t>
            </a:r>
          </a:p>
        </p:txBody>
      </p:sp>
      <p:sp>
        <p:nvSpPr>
          <p:cNvPr id="8" name="TextBox 7">
            <a:extLst>
              <a:ext uri="{FF2B5EF4-FFF2-40B4-BE49-F238E27FC236}">
                <a16:creationId xmlns:a16="http://schemas.microsoft.com/office/drawing/2014/main" id="{3916080F-957A-4899-BCAB-DA9CDB474B78}"/>
              </a:ext>
            </a:extLst>
          </p:cNvPr>
          <p:cNvSpPr txBox="1"/>
          <p:nvPr/>
        </p:nvSpPr>
        <p:spPr>
          <a:xfrm>
            <a:off x="858253" y="1534921"/>
            <a:ext cx="3930316" cy="4932632"/>
          </a:xfrm>
          <a:prstGeom prst="rect">
            <a:avLst/>
          </a:prstGeom>
          <a:noFill/>
        </p:spPr>
        <p:txBody>
          <a:bodyPr wrap="square" rtlCol="0">
            <a:spAutoFit/>
          </a:bodyPr>
          <a:lstStyle/>
          <a:p>
            <a:pPr marL="320040" lvl="0" indent="-320040">
              <a:lnSpc>
                <a:spcPct val="80000"/>
              </a:lnSpc>
              <a:buSzPct val="60000"/>
              <a:buFont typeface="Wingdings" panose="05000000000000000000" pitchFamily="2" charset="2"/>
              <a:buChar char="q"/>
            </a:pPr>
            <a:r>
              <a:rPr lang="en-US" sz="1400" dirty="0"/>
              <a:t>Total Students transported = </a:t>
            </a:r>
            <a:r>
              <a:rPr lang="en-US" sz="1400" dirty="0" err="1"/>
              <a:t>Approx</a:t>
            </a:r>
            <a:r>
              <a:rPr lang="en-US" sz="1400" dirty="0"/>
              <a:t> 7,700 average per day and 503 Special Ed/Homeless per day average</a:t>
            </a:r>
          </a:p>
          <a:p>
            <a:pPr marL="320040" lvl="0" indent="-320040">
              <a:lnSpc>
                <a:spcPct val="80000"/>
              </a:lnSpc>
              <a:buSzPct val="60000"/>
              <a:buFont typeface="Wingdings" panose="05000000000000000000" pitchFamily="2" charset="2"/>
              <a:buChar char="q"/>
            </a:pPr>
            <a:endParaRPr lang="en-US" sz="1400" dirty="0"/>
          </a:p>
          <a:p>
            <a:pPr marL="320040" lvl="0" indent="-320040">
              <a:lnSpc>
                <a:spcPct val="80000"/>
              </a:lnSpc>
              <a:buSzPct val="60000"/>
              <a:buFont typeface="Wingdings" panose="05000000000000000000" pitchFamily="2" charset="2"/>
              <a:buChar char="q"/>
            </a:pPr>
            <a:r>
              <a:rPr lang="en-US" sz="1400" dirty="0"/>
              <a:t>Total </a:t>
            </a:r>
            <a:r>
              <a:rPr lang="en-US" sz="1400" dirty="0" err="1"/>
              <a:t>Transp</a:t>
            </a:r>
            <a:r>
              <a:rPr lang="en-US" sz="1400" dirty="0"/>
              <a:t> Exp/</a:t>
            </a:r>
            <a:r>
              <a:rPr lang="en-US" sz="1400" dirty="0" err="1"/>
              <a:t>Util</a:t>
            </a:r>
            <a:r>
              <a:rPr lang="en-US" sz="1400" dirty="0"/>
              <a:t>     $9,132,000</a:t>
            </a:r>
          </a:p>
          <a:p>
            <a:pPr lvl="0">
              <a:lnSpc>
                <a:spcPct val="80000"/>
              </a:lnSpc>
              <a:buSzPct val="60000"/>
            </a:pPr>
            <a:endParaRPr lang="en-US" sz="1400" dirty="0"/>
          </a:p>
          <a:p>
            <a:pPr marL="320040" lvl="0" indent="-320040">
              <a:lnSpc>
                <a:spcPct val="80000"/>
              </a:lnSpc>
              <a:spcBef>
                <a:spcPts val="700"/>
              </a:spcBef>
              <a:buSzPct val="60000"/>
              <a:buFont typeface="Wingdings" panose="05000000000000000000" pitchFamily="2" charset="2"/>
              <a:buChar char="q"/>
            </a:pPr>
            <a:r>
              <a:rPr lang="en-US" sz="1400" dirty="0"/>
              <a:t>Total Revenues              $8,500,000</a:t>
            </a:r>
          </a:p>
          <a:p>
            <a:pPr lvl="0">
              <a:lnSpc>
                <a:spcPct val="80000"/>
              </a:lnSpc>
              <a:spcBef>
                <a:spcPts val="700"/>
              </a:spcBef>
              <a:buSzPct val="60000"/>
            </a:pPr>
            <a:endParaRPr lang="en-US" sz="1400" dirty="0"/>
          </a:p>
          <a:p>
            <a:pPr marL="320040" lvl="0" indent="-320040">
              <a:lnSpc>
                <a:spcPct val="80000"/>
              </a:lnSpc>
              <a:buClrTx/>
              <a:buSzPct val="60000"/>
              <a:buFont typeface="Wingdings" panose="05000000000000000000" pitchFamily="2" charset="2"/>
              <a:buChar char="q"/>
            </a:pPr>
            <a:r>
              <a:rPr lang="en-US" sz="1400" dirty="0"/>
              <a:t>Total Unfunded/</a:t>
            </a:r>
            <a:r>
              <a:rPr lang="en-US" sz="1400" dirty="0" err="1"/>
              <a:t>Util</a:t>
            </a:r>
            <a:r>
              <a:rPr lang="en-US" sz="1400" dirty="0"/>
              <a:t> for year was $632,000  Budgeted unfunded plus utilities was $669,600.  State Allocation was $97,000 more than budgeted, we received $129,000 in Safety Net Transportation and allocated $25,000 of the ESD Rebate to KWRL.  However, total expenditures plus utilities were $213,000 greater than budgeted.</a:t>
            </a:r>
          </a:p>
          <a:p>
            <a:pPr marL="320040" lvl="0" indent="-320040">
              <a:lnSpc>
                <a:spcPct val="80000"/>
              </a:lnSpc>
              <a:spcBef>
                <a:spcPts val="700"/>
              </a:spcBef>
              <a:buSzPct val="60000"/>
              <a:buFont typeface="Wingdings" panose="05000000000000000000" pitchFamily="2" charset="2"/>
              <a:buChar char="q"/>
            </a:pPr>
            <a:r>
              <a:rPr lang="en-US" sz="1400" dirty="0"/>
              <a:t>Woodland’s portion of unfunded and utilities was $189,000 which represents 29.91% ownership of the Co-Op compared to 30.82% from 23-24.</a:t>
            </a:r>
          </a:p>
          <a:p>
            <a:pPr marL="320040" lvl="0" indent="-320040">
              <a:lnSpc>
                <a:spcPct val="80000"/>
              </a:lnSpc>
              <a:spcBef>
                <a:spcPts val="700"/>
              </a:spcBef>
              <a:buSzPct val="60000"/>
              <a:buFont typeface="Wingdings" panose="05000000000000000000" pitchFamily="2" charset="2"/>
              <a:buChar char="q"/>
            </a:pPr>
            <a:r>
              <a:rPr lang="en-US" sz="1400" dirty="0"/>
              <a:t>Bus contribution for year $117,513 (not budgeted, but decided to use one-time $50/student allocation to make the payment in 24-25 instead of waiting until 25-26.</a:t>
            </a:r>
          </a:p>
        </p:txBody>
      </p:sp>
      <p:sp>
        <p:nvSpPr>
          <p:cNvPr id="9" name="TextBox 8">
            <a:extLst>
              <a:ext uri="{FF2B5EF4-FFF2-40B4-BE49-F238E27FC236}">
                <a16:creationId xmlns:a16="http://schemas.microsoft.com/office/drawing/2014/main" id="{B5F44A81-2FDA-44CF-8AB7-76AFE223F1DF}"/>
              </a:ext>
            </a:extLst>
          </p:cNvPr>
          <p:cNvSpPr txBox="1"/>
          <p:nvPr/>
        </p:nvSpPr>
        <p:spPr>
          <a:xfrm>
            <a:off x="5759115" y="1534921"/>
            <a:ext cx="4106779" cy="4216539"/>
          </a:xfrm>
          <a:prstGeom prst="rect">
            <a:avLst/>
          </a:prstGeom>
          <a:noFill/>
        </p:spPr>
        <p:txBody>
          <a:bodyPr wrap="square" rtlCol="0">
            <a:spAutoFit/>
          </a:bodyPr>
          <a:lstStyle/>
          <a:p>
            <a:pPr marL="285750" indent="-285750">
              <a:buClr>
                <a:schemeClr val="tx2"/>
              </a:buClr>
              <a:buFont typeface="Wingdings" panose="05000000000000000000" pitchFamily="2" charset="2"/>
              <a:buChar char="q"/>
            </a:pPr>
            <a:r>
              <a:rPr lang="en-US" sz="1400" dirty="0"/>
              <a:t>Total Meals Served = 72,776 Breakfasts (average of 404 per day and an increase from 235 last year) and 197,189 Lunches (average of 1,095 per day and an increase from 1,068 last year).</a:t>
            </a:r>
          </a:p>
          <a:p>
            <a:pPr>
              <a:buClr>
                <a:schemeClr val="tx2"/>
              </a:buClr>
            </a:pPr>
            <a:endParaRPr lang="en-US" sz="1400" dirty="0"/>
          </a:p>
          <a:p>
            <a:pPr marL="285750" indent="-285750">
              <a:buClr>
                <a:schemeClr val="tx2"/>
              </a:buClr>
              <a:buFont typeface="Wingdings" panose="05000000000000000000" pitchFamily="2" charset="2"/>
              <a:buChar char="q"/>
            </a:pPr>
            <a:r>
              <a:rPr lang="en-US" sz="1400" dirty="0"/>
              <a:t>Summer Meals = program run from 6/23 through 8/15, serving a total of 1,009 breakfasts and 1,956 lunches.</a:t>
            </a:r>
          </a:p>
          <a:p>
            <a:pPr>
              <a:buClr>
                <a:schemeClr val="tx2"/>
              </a:buClr>
            </a:pPr>
            <a:endParaRPr lang="en-US" sz="1400" dirty="0"/>
          </a:p>
          <a:p>
            <a:pPr marL="285750" indent="-285750">
              <a:buClr>
                <a:schemeClr val="tx2"/>
              </a:buClr>
              <a:buFont typeface="Wingdings" panose="05000000000000000000" pitchFamily="2" charset="2"/>
              <a:buChar char="q"/>
            </a:pPr>
            <a:r>
              <a:rPr lang="en-US" sz="1400" dirty="0"/>
              <a:t>Total Expenses  = $1,375,124</a:t>
            </a:r>
          </a:p>
          <a:p>
            <a:pPr>
              <a:buClr>
                <a:schemeClr val="tx2"/>
              </a:buClr>
            </a:pPr>
            <a:endParaRPr lang="en-US" sz="1400" dirty="0"/>
          </a:p>
          <a:p>
            <a:pPr marL="285750" indent="-285750">
              <a:buClr>
                <a:schemeClr val="tx2"/>
              </a:buClr>
              <a:buFont typeface="Wingdings" panose="05000000000000000000" pitchFamily="2" charset="2"/>
              <a:buChar char="q"/>
            </a:pPr>
            <a:r>
              <a:rPr lang="en-US" sz="1400" dirty="0"/>
              <a:t>Total Revenues = $1,185,184</a:t>
            </a:r>
          </a:p>
          <a:p>
            <a:pPr>
              <a:buClr>
                <a:schemeClr val="tx2"/>
              </a:buClr>
            </a:pPr>
            <a:endParaRPr lang="en-US" sz="1400" dirty="0"/>
          </a:p>
          <a:p>
            <a:pPr marL="285750" indent="-285750">
              <a:buClr>
                <a:schemeClr val="tx2"/>
              </a:buClr>
              <a:buFont typeface="Wingdings" panose="05000000000000000000" pitchFamily="2" charset="2"/>
              <a:buChar char="q"/>
            </a:pPr>
            <a:r>
              <a:rPr lang="en-US" sz="1400" dirty="0"/>
              <a:t>Sodexo Guarantee ($123,374) - the actual for this year was ($190,000).  The maximum that they will pay for this year is $25,000, so we should be getting a check from them for this amount</a:t>
            </a:r>
            <a:r>
              <a:rPr lang="en-US" sz="1600" dirty="0"/>
              <a:t>.</a:t>
            </a:r>
          </a:p>
        </p:txBody>
      </p:sp>
    </p:spTree>
    <p:extLst>
      <p:ext uri="{BB962C8B-B14F-4D97-AF65-F5344CB8AC3E}">
        <p14:creationId xmlns:p14="http://schemas.microsoft.com/office/powerpoint/2010/main" val="1342546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82392-97D7-452A-BBF0-2C6934B0BBF8}"/>
              </a:ext>
            </a:extLst>
          </p:cNvPr>
          <p:cNvSpPr>
            <a:spLocks noGrp="1"/>
          </p:cNvSpPr>
          <p:nvPr>
            <p:ph type="title"/>
          </p:nvPr>
        </p:nvSpPr>
        <p:spPr>
          <a:xfrm>
            <a:off x="677334" y="609600"/>
            <a:ext cx="8596668" cy="545432"/>
          </a:xfrm>
        </p:spPr>
        <p:txBody>
          <a:bodyPr>
            <a:normAutofit/>
          </a:bodyPr>
          <a:lstStyle/>
          <a:p>
            <a:pPr algn="ctr"/>
            <a:r>
              <a:rPr lang="en-US" sz="2800" dirty="0"/>
              <a:t>Before and After School Care (WCC)</a:t>
            </a:r>
          </a:p>
        </p:txBody>
      </p:sp>
      <p:sp>
        <p:nvSpPr>
          <p:cNvPr id="3" name="TextBox 2">
            <a:extLst>
              <a:ext uri="{FF2B5EF4-FFF2-40B4-BE49-F238E27FC236}">
                <a16:creationId xmlns:a16="http://schemas.microsoft.com/office/drawing/2014/main" id="{77B90321-27B2-45D5-B941-EDB77DCB602A}"/>
              </a:ext>
            </a:extLst>
          </p:cNvPr>
          <p:cNvSpPr txBox="1"/>
          <p:nvPr/>
        </p:nvSpPr>
        <p:spPr>
          <a:xfrm>
            <a:off x="1184285" y="1468582"/>
            <a:ext cx="7892716" cy="4637167"/>
          </a:xfrm>
          <a:prstGeom prst="rect">
            <a:avLst/>
          </a:prstGeom>
          <a:noFill/>
        </p:spPr>
        <p:txBody>
          <a:bodyPr wrap="square" rtlCol="0">
            <a:spAutoFit/>
          </a:bodyPr>
          <a:lstStyle/>
          <a:p>
            <a:pPr marL="320040" lvl="0" indent="-320040">
              <a:lnSpc>
                <a:spcPct val="80000"/>
              </a:lnSpc>
              <a:buSzPts val="1217"/>
              <a:buChar char="◻"/>
            </a:pPr>
            <a:r>
              <a:rPr lang="en-US" sz="2000" dirty="0"/>
              <a:t>The WCC programs (at both CES and NFES) add opportunities for parents and students in a small community without many daycare options for families</a:t>
            </a:r>
          </a:p>
          <a:p>
            <a:pPr marL="320040" lvl="0" indent="-320040">
              <a:lnSpc>
                <a:spcPct val="80000"/>
              </a:lnSpc>
              <a:spcBef>
                <a:spcPts val="700"/>
              </a:spcBef>
              <a:buSzPts val="1217"/>
              <a:buChar char="◻"/>
            </a:pPr>
            <a:r>
              <a:rPr lang="en-US" sz="2000" dirty="0"/>
              <a:t>Programs served about 140 families throughout the year and also provided summer care.  </a:t>
            </a:r>
          </a:p>
          <a:p>
            <a:pPr marL="320040" lvl="0" indent="-320040">
              <a:lnSpc>
                <a:spcPct val="80000"/>
              </a:lnSpc>
              <a:spcBef>
                <a:spcPts val="700"/>
              </a:spcBef>
              <a:buSzPts val="1217"/>
              <a:buChar char="◻"/>
            </a:pPr>
            <a:r>
              <a:rPr lang="en-US" sz="2000" dirty="0"/>
              <a:t>WCC program is licensed by the state and able to provide options for low income families.  We received $144,000 in fees from DSHS last year to support these families.</a:t>
            </a:r>
          </a:p>
          <a:p>
            <a:pPr marL="320040" lvl="0" indent="-320040">
              <a:lnSpc>
                <a:spcPct val="80000"/>
              </a:lnSpc>
              <a:spcBef>
                <a:spcPts val="700"/>
              </a:spcBef>
              <a:buSzPts val="1217"/>
              <a:buChar char="◻"/>
            </a:pPr>
            <a:r>
              <a:rPr lang="en-US" sz="2000" dirty="0"/>
              <a:t>Daycare programs ran at a loss of $31,000.  Last year they had a loss of $22,000. Last year they received about $18,000 in grants, compared to only $4,000 this year, so this is a good number.  We have increased rates and Missy works really hard to keep staffing at a minimum to still stay in compliance with all of the regulations.</a:t>
            </a:r>
          </a:p>
          <a:p>
            <a:pPr marL="320040" lvl="0" indent="-320040">
              <a:lnSpc>
                <a:spcPct val="80000"/>
              </a:lnSpc>
              <a:spcBef>
                <a:spcPts val="700"/>
              </a:spcBef>
              <a:buSzPts val="1217"/>
              <a:buChar char="◻"/>
            </a:pPr>
            <a:r>
              <a:rPr lang="en-US" sz="2000" dirty="0"/>
              <a:t>The program continues to provide an important service in a community with very little daycare available and providing convenience for parents.  </a:t>
            </a:r>
          </a:p>
        </p:txBody>
      </p:sp>
    </p:spTree>
    <p:extLst>
      <p:ext uri="{BB962C8B-B14F-4D97-AF65-F5344CB8AC3E}">
        <p14:creationId xmlns:p14="http://schemas.microsoft.com/office/powerpoint/2010/main" val="3963429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4" name="Google Shape;204;p16"/>
          <p:cNvSpPr txBox="1">
            <a:spLocks noGrp="1"/>
          </p:cNvSpPr>
          <p:nvPr>
            <p:ph type="title"/>
          </p:nvPr>
        </p:nvSpPr>
        <p:spPr>
          <a:xfrm>
            <a:off x="2895600" y="1219201"/>
            <a:ext cx="6858000" cy="1362075"/>
          </a:xfrm>
          <a:prstGeom prst="rect">
            <a:avLst/>
          </a:prstGeom>
          <a:noFill/>
          <a:ln>
            <a:noFill/>
          </a:ln>
        </p:spPr>
        <p:txBody>
          <a:bodyPr spcFirstLastPara="1" vert="horz" wrap="square" lIns="91425" tIns="45700" rIns="91425" bIns="45700" rtlCol="0" anchor="ctr" anchorCtr="0">
            <a:noAutofit/>
          </a:bodyPr>
          <a:lstStyle/>
          <a:p>
            <a:pPr>
              <a:spcBef>
                <a:spcPts val="0"/>
              </a:spcBef>
              <a:buClr>
                <a:srgbClr val="FFFFFF"/>
              </a:buClr>
              <a:buSzPts val="4400"/>
            </a:pPr>
            <a:r>
              <a:rPr lang="en-US" dirty="0">
                <a:solidFill>
                  <a:schemeClr val="accent2">
                    <a:lumMod val="75000"/>
                  </a:schemeClr>
                </a:solidFill>
              </a:rPr>
              <a:t>Other Funds</a:t>
            </a:r>
            <a:endParaRPr dirty="0">
              <a:solidFill>
                <a:schemeClr val="accent2">
                  <a:lumMod val="75000"/>
                </a:schemeClr>
              </a:solidFill>
            </a:endParaRPr>
          </a:p>
        </p:txBody>
      </p:sp>
      <p:sp>
        <p:nvSpPr>
          <p:cNvPr id="203" name="Google Shape;203;p16"/>
          <p:cNvSpPr txBox="1">
            <a:spLocks noGrp="1"/>
          </p:cNvSpPr>
          <p:nvPr>
            <p:ph type="body" idx="1"/>
          </p:nvPr>
        </p:nvSpPr>
        <p:spPr>
          <a:xfrm>
            <a:off x="4572000" y="2895600"/>
            <a:ext cx="5410200" cy="2133600"/>
          </a:xfrm>
          <a:prstGeom prst="rect">
            <a:avLst/>
          </a:prstGeom>
          <a:noFill/>
          <a:ln>
            <a:noFill/>
          </a:ln>
        </p:spPr>
        <p:txBody>
          <a:bodyPr spcFirstLastPara="1" vert="horz" wrap="square" lIns="91425" tIns="45700" rIns="91425" bIns="45700" rtlCol="0" anchor="t" anchorCtr="0">
            <a:noAutofit/>
          </a:bodyPr>
          <a:lstStyle/>
          <a:p>
            <a:pPr>
              <a:spcBef>
                <a:spcPts val="0"/>
              </a:spcBef>
              <a:buSzPts val="1680"/>
            </a:pPr>
            <a:r>
              <a:rPr lang="en-US"/>
              <a:t>Capital Projects  </a:t>
            </a:r>
            <a:endParaRPr/>
          </a:p>
          <a:p>
            <a:pPr>
              <a:spcBef>
                <a:spcPts val="700"/>
              </a:spcBef>
              <a:buSzPts val="1680"/>
            </a:pPr>
            <a:r>
              <a:rPr lang="en-US"/>
              <a:t>Debt Service</a:t>
            </a:r>
            <a:endParaRPr/>
          </a:p>
          <a:p>
            <a:pPr>
              <a:spcBef>
                <a:spcPts val="700"/>
              </a:spcBef>
              <a:buSzPts val="1680"/>
            </a:pPr>
            <a:r>
              <a:rPr lang="en-US"/>
              <a:t>ASB	 </a:t>
            </a:r>
            <a:endParaRPr/>
          </a:p>
          <a:p>
            <a:pPr>
              <a:spcBef>
                <a:spcPts val="700"/>
              </a:spcBef>
              <a:buSzPts val="1680"/>
            </a:pPr>
            <a:r>
              <a:rPr lang="en-US"/>
              <a:t>Transportation vehicle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7"/>
          <p:cNvSpPr txBox="1">
            <a:spLocks noGrp="1"/>
          </p:cNvSpPr>
          <p:nvPr>
            <p:ph type="title"/>
          </p:nvPr>
        </p:nvSpPr>
        <p:spPr>
          <a:xfrm>
            <a:off x="2133600" y="0"/>
            <a:ext cx="8153400" cy="1066800"/>
          </a:xfrm>
          <a:prstGeom prst="rect">
            <a:avLst/>
          </a:prstGeom>
          <a:noFill/>
          <a:ln>
            <a:noFill/>
          </a:ln>
        </p:spPr>
        <p:txBody>
          <a:bodyPr spcFirstLastPara="1" vert="horz" wrap="square" lIns="91425" tIns="45700" rIns="91425" bIns="45700" rtlCol="0" anchor="ctr" anchorCtr="0">
            <a:noAutofit/>
          </a:bodyPr>
          <a:lstStyle/>
          <a:p>
            <a:pPr algn="ctr">
              <a:spcBef>
                <a:spcPts val="0"/>
              </a:spcBef>
              <a:buClr>
                <a:srgbClr val="FFFFFF"/>
              </a:buClr>
              <a:buSzPts val="4400"/>
            </a:pPr>
            <a:r>
              <a:rPr lang="en-US" dirty="0">
                <a:solidFill>
                  <a:schemeClr val="accent2">
                    <a:lumMod val="75000"/>
                  </a:schemeClr>
                </a:solidFill>
              </a:rPr>
              <a:t>Capital Projects Fund</a:t>
            </a:r>
            <a:endParaRPr dirty="0">
              <a:solidFill>
                <a:schemeClr val="accent2">
                  <a:lumMod val="75000"/>
                </a:schemeClr>
              </a:solidFill>
            </a:endParaRPr>
          </a:p>
        </p:txBody>
      </p:sp>
      <p:sp>
        <p:nvSpPr>
          <p:cNvPr id="210" name="Google Shape;210;p17"/>
          <p:cNvSpPr txBox="1">
            <a:spLocks noGrp="1"/>
          </p:cNvSpPr>
          <p:nvPr>
            <p:ph idx="1"/>
          </p:nvPr>
        </p:nvSpPr>
        <p:spPr>
          <a:xfrm>
            <a:off x="2057400" y="1981200"/>
            <a:ext cx="8153400" cy="4495800"/>
          </a:xfrm>
          <a:prstGeom prst="rect">
            <a:avLst/>
          </a:prstGeom>
          <a:noFill/>
          <a:ln>
            <a:noFill/>
          </a:ln>
          <a:effectLst>
            <a:outerShdw blurRad="76200" dist="12700" dir="2700000" sy="-23000" kx="-800400" algn="bl" rotWithShape="0">
              <a:srgbClr val="000000">
                <a:alpha val="20000"/>
              </a:srgbClr>
            </a:outerShdw>
          </a:effectLst>
        </p:spPr>
        <p:txBody>
          <a:bodyPr spcFirstLastPara="1" vert="horz" wrap="square" lIns="91425" tIns="45700" rIns="91425" bIns="45700" rtlCol="0" anchor="t" anchorCtr="0">
            <a:noAutofit/>
          </a:bodyPr>
          <a:lstStyle/>
          <a:p>
            <a:pPr marL="320040" indent="-320040">
              <a:spcBef>
                <a:spcPts val="0"/>
              </a:spcBef>
              <a:buClr>
                <a:srgbClr val="C5D8F1"/>
              </a:buClr>
              <a:buSzPts val="1440"/>
              <a:buChar char="◻"/>
            </a:pPr>
            <a:r>
              <a:rPr lang="en-US" sz="2400" dirty="0"/>
              <a:t>Beginning Fund Balance		     $   736,188</a:t>
            </a:r>
            <a:endParaRPr dirty="0"/>
          </a:p>
          <a:p>
            <a:pPr marL="320040" indent="-320040">
              <a:spcBef>
                <a:spcPts val="700"/>
              </a:spcBef>
              <a:buClr>
                <a:srgbClr val="C5D8F1"/>
              </a:buClr>
              <a:buSzPts val="1440"/>
              <a:buNone/>
            </a:pPr>
            <a:endParaRPr sz="2400" dirty="0"/>
          </a:p>
          <a:p>
            <a:pPr marL="320040" indent="-320040">
              <a:spcBef>
                <a:spcPts val="700"/>
              </a:spcBef>
              <a:buClr>
                <a:srgbClr val="C5D8F1"/>
              </a:buClr>
              <a:buSzPts val="1440"/>
              <a:buChar char="◻"/>
            </a:pPr>
            <a:r>
              <a:rPr lang="en-US" sz="2400" dirty="0"/>
              <a:t>Revenues/Other Fin </a:t>
            </a:r>
            <a:r>
              <a:rPr lang="en-US" sz="2400" dirty="0" err="1"/>
              <a:t>Srce</a:t>
            </a:r>
            <a:r>
              <a:rPr lang="en-US" sz="2400" dirty="0"/>
              <a:t>		$   635,310</a:t>
            </a:r>
            <a:endParaRPr dirty="0"/>
          </a:p>
          <a:p>
            <a:pPr marL="320040" indent="-320040">
              <a:spcBef>
                <a:spcPts val="700"/>
              </a:spcBef>
              <a:buClr>
                <a:srgbClr val="C5D8F1"/>
              </a:buClr>
              <a:buSzPts val="1440"/>
              <a:buChar char="◻"/>
            </a:pPr>
            <a:r>
              <a:rPr lang="en-US" sz="2400" dirty="0"/>
              <a:t>	</a:t>
            </a:r>
            <a:endParaRPr dirty="0"/>
          </a:p>
          <a:p>
            <a:pPr marL="320040" indent="-320040">
              <a:spcBef>
                <a:spcPts val="700"/>
              </a:spcBef>
              <a:buClr>
                <a:srgbClr val="C5D8F1"/>
              </a:buClr>
              <a:buSzPts val="1440"/>
              <a:buChar char="◻"/>
            </a:pPr>
            <a:r>
              <a:rPr lang="en-US" sz="2400" dirty="0"/>
              <a:t>Expend/Other Fin Uses		     $   </a:t>
            </a:r>
            <a:r>
              <a:rPr lang="en-US" sz="2400" u="sng" dirty="0"/>
              <a:t>593,912</a:t>
            </a:r>
            <a:endParaRPr dirty="0"/>
          </a:p>
          <a:p>
            <a:pPr marL="320040" indent="-320040">
              <a:spcBef>
                <a:spcPts val="700"/>
              </a:spcBef>
              <a:buClr>
                <a:srgbClr val="C5D8F1"/>
              </a:buClr>
              <a:buSzPts val="1440"/>
              <a:buNone/>
            </a:pPr>
            <a:endParaRPr sz="2400" dirty="0"/>
          </a:p>
          <a:p>
            <a:pPr marL="320040" indent="-320040">
              <a:spcBef>
                <a:spcPts val="700"/>
              </a:spcBef>
              <a:buClr>
                <a:srgbClr val="C5D8F1"/>
              </a:buClr>
              <a:buSzPts val="1440"/>
              <a:buChar char="◻"/>
            </a:pPr>
            <a:r>
              <a:rPr lang="en-US" sz="2400" dirty="0"/>
              <a:t>Ending Fund Balance		          $   777,586</a:t>
            </a:r>
            <a:endParaRPr dirty="0"/>
          </a:p>
        </p:txBody>
      </p:sp>
      <p:sp>
        <p:nvSpPr>
          <p:cNvPr id="211" name="Google Shape;211;p17"/>
          <p:cNvSpPr txBox="1"/>
          <p:nvPr/>
        </p:nvSpPr>
        <p:spPr>
          <a:xfrm>
            <a:off x="2362200" y="5257801"/>
            <a:ext cx="6629400" cy="1323439"/>
          </a:xfrm>
          <a:prstGeom prst="rect">
            <a:avLst/>
          </a:prstGeom>
          <a:noFill/>
          <a:ln>
            <a:noFill/>
          </a:ln>
        </p:spPr>
        <p:txBody>
          <a:bodyPr spcFirstLastPara="1" wrap="square" lIns="91425" tIns="45700" rIns="91425" bIns="45700" anchor="t" anchorCtr="0">
            <a:noAutofit/>
          </a:bodyPr>
          <a:lstStyle/>
          <a:p>
            <a:pPr>
              <a:buClr>
                <a:srgbClr val="000000"/>
              </a:buClr>
              <a:buSzPts val="1600"/>
            </a:pPr>
            <a:r>
              <a:rPr lang="en-US" sz="1600" dirty="0">
                <a:solidFill>
                  <a:schemeClr val="lt1"/>
                </a:solidFill>
                <a:latin typeface="Arial"/>
                <a:ea typeface="Arial"/>
                <a:cs typeface="Arial"/>
                <a:sym typeface="Arial"/>
              </a:rPr>
              <a:t>Expenditures were </a:t>
            </a:r>
            <a:r>
              <a:rPr lang="en-US" sz="1600" dirty="0">
                <a:solidFill>
                  <a:schemeClr val="lt1"/>
                </a:solidFill>
              </a:rPr>
              <a:t>approx. $374,000 for</a:t>
            </a:r>
            <a:r>
              <a:rPr lang="en-US" sz="1600" dirty="0">
                <a:solidFill>
                  <a:schemeClr val="lt1"/>
                </a:solidFill>
                <a:latin typeface="Arial"/>
                <a:ea typeface="Arial"/>
                <a:cs typeface="Arial"/>
                <a:sym typeface="Arial"/>
              </a:rPr>
              <a:t> ESSER funded HVAC projects and a about $8,000 for the KWRL projects. Total Fund Balance is made up of $255,354 in Impact Fees, $95,284 Designated for Future Capital Projects and $345,048 for KWRL projects.</a:t>
            </a:r>
            <a:endParaRPr sz="1400"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AF158-45E1-4077-B111-B54B095C4FA9}"/>
              </a:ext>
            </a:extLst>
          </p:cNvPr>
          <p:cNvSpPr>
            <a:spLocks noGrp="1"/>
          </p:cNvSpPr>
          <p:nvPr>
            <p:ph type="title"/>
          </p:nvPr>
        </p:nvSpPr>
        <p:spPr>
          <a:xfrm>
            <a:off x="677334" y="208548"/>
            <a:ext cx="8596668" cy="962526"/>
          </a:xfrm>
        </p:spPr>
        <p:txBody>
          <a:bodyPr>
            <a:noAutofit/>
          </a:bodyPr>
          <a:lstStyle/>
          <a:p>
            <a:pPr algn="ctr"/>
            <a:r>
              <a:rPr lang="en-US" sz="2800" dirty="0"/>
              <a:t>History of Total Fund Balance at Year-End and the Percentage of Budgeted Expenditures</a:t>
            </a:r>
          </a:p>
        </p:txBody>
      </p:sp>
      <p:pic>
        <p:nvPicPr>
          <p:cNvPr id="3" name="Picture 2">
            <a:extLst>
              <a:ext uri="{FF2B5EF4-FFF2-40B4-BE49-F238E27FC236}">
                <a16:creationId xmlns:a16="http://schemas.microsoft.com/office/drawing/2014/main" id="{A3FFCF01-15E7-4038-8C66-5BF65E3309FD}"/>
              </a:ext>
            </a:extLst>
          </p:cNvPr>
          <p:cNvPicPr>
            <a:picLocks noChangeAspect="1"/>
          </p:cNvPicPr>
          <p:nvPr/>
        </p:nvPicPr>
        <p:blipFill>
          <a:blip r:embed="rId2"/>
          <a:stretch>
            <a:fillRect/>
          </a:stretch>
        </p:blipFill>
        <p:spPr>
          <a:xfrm>
            <a:off x="998425" y="1434012"/>
            <a:ext cx="8710351" cy="5215440"/>
          </a:xfrm>
          <a:prstGeom prst="rect">
            <a:avLst/>
          </a:prstGeom>
        </p:spPr>
      </p:pic>
    </p:spTree>
    <p:extLst>
      <p:ext uri="{BB962C8B-B14F-4D97-AF65-F5344CB8AC3E}">
        <p14:creationId xmlns:p14="http://schemas.microsoft.com/office/powerpoint/2010/main" val="4068548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p:nvPr/>
        </p:nvSpPr>
        <p:spPr>
          <a:xfrm>
            <a:off x="2133600" y="0"/>
            <a:ext cx="7924800" cy="889348"/>
          </a:xfrm>
          <a:prstGeom prst="rect">
            <a:avLst/>
          </a:prstGeom>
          <a:noFill/>
          <a:ln>
            <a:noFill/>
          </a:ln>
        </p:spPr>
        <p:txBody>
          <a:bodyPr spcFirstLastPara="1" wrap="square" lIns="91425" tIns="45700" rIns="91425" bIns="45700" anchor="ctr" anchorCtr="0">
            <a:noAutofit/>
          </a:bodyPr>
          <a:lstStyle/>
          <a:p>
            <a:pPr algn="ctr">
              <a:buClr>
                <a:schemeClr val="lt1"/>
              </a:buClr>
              <a:buSzPts val="4400"/>
            </a:pPr>
            <a:r>
              <a:rPr lang="en-US" sz="3200" b="1" dirty="0">
                <a:solidFill>
                  <a:schemeClr val="accent2">
                    <a:lumMod val="75000"/>
                  </a:schemeClr>
                </a:solidFill>
                <a:latin typeface="Century Gothic"/>
                <a:ea typeface="Century Gothic"/>
                <a:cs typeface="Century Gothic"/>
                <a:sym typeface="Century Gothic"/>
              </a:rPr>
              <a:t>Debt Service Fund</a:t>
            </a:r>
            <a:endParaRPr sz="3200" dirty="0">
              <a:solidFill>
                <a:schemeClr val="accent2">
                  <a:lumMod val="75000"/>
                </a:schemeClr>
              </a:solidFill>
              <a:latin typeface="Arial"/>
              <a:ea typeface="Arial"/>
              <a:cs typeface="Arial"/>
              <a:sym typeface="Arial"/>
            </a:endParaRPr>
          </a:p>
        </p:txBody>
      </p:sp>
      <p:sp>
        <p:nvSpPr>
          <p:cNvPr id="217" name="Google Shape;217;p18"/>
          <p:cNvSpPr/>
          <p:nvPr/>
        </p:nvSpPr>
        <p:spPr>
          <a:xfrm>
            <a:off x="1828800" y="773669"/>
            <a:ext cx="8534400" cy="732402"/>
          </a:xfrm>
          <a:prstGeom prst="rect">
            <a:avLst/>
          </a:prstGeom>
          <a:noFill/>
          <a:ln>
            <a:noFill/>
          </a:ln>
        </p:spPr>
        <p:txBody>
          <a:bodyPr spcFirstLastPara="1" wrap="square" lIns="91425" tIns="45700" rIns="91425" bIns="45700" anchor="t" anchorCtr="0">
            <a:noAutofit/>
          </a:bodyPr>
          <a:lstStyle/>
          <a:p>
            <a:pPr>
              <a:buClr>
                <a:srgbClr val="000000"/>
              </a:buClr>
              <a:buSzPts val="1800"/>
            </a:pPr>
            <a:r>
              <a:rPr lang="en-US" dirty="0">
                <a:solidFill>
                  <a:schemeClr val="accent2">
                    <a:lumMod val="75000"/>
                  </a:schemeClr>
                </a:solidFill>
                <a:latin typeface="Arial"/>
                <a:ea typeface="Arial"/>
                <a:cs typeface="Arial"/>
                <a:sym typeface="Arial"/>
              </a:rPr>
              <a:t>This fund is used to collect tax revenue and pay the principal and interest on bonds. Payments are made twice a year, December and June</a:t>
            </a:r>
            <a:r>
              <a:rPr lang="en-US" dirty="0">
                <a:solidFill>
                  <a:schemeClr val="accent2">
                    <a:lumMod val="60000"/>
                    <a:lumOff val="40000"/>
                  </a:schemeClr>
                </a:solidFill>
                <a:latin typeface="Arial"/>
                <a:ea typeface="Arial"/>
                <a:cs typeface="Arial"/>
                <a:sym typeface="Arial"/>
              </a:rPr>
              <a:t>.</a:t>
            </a:r>
            <a:endParaRPr sz="1400" dirty="0">
              <a:solidFill>
                <a:schemeClr val="accent2">
                  <a:lumMod val="60000"/>
                  <a:lumOff val="40000"/>
                </a:schemeClr>
              </a:solidFill>
              <a:latin typeface="Arial"/>
              <a:ea typeface="Arial"/>
              <a:cs typeface="Arial"/>
              <a:sym typeface="Arial"/>
            </a:endParaRPr>
          </a:p>
        </p:txBody>
      </p:sp>
      <p:sp>
        <p:nvSpPr>
          <p:cNvPr id="218" name="Google Shape;218;p18"/>
          <p:cNvSpPr txBox="1"/>
          <p:nvPr/>
        </p:nvSpPr>
        <p:spPr>
          <a:xfrm>
            <a:off x="2491237" y="5574268"/>
            <a:ext cx="6192033" cy="369331"/>
          </a:xfrm>
          <a:prstGeom prst="rect">
            <a:avLst/>
          </a:prstGeom>
          <a:noFill/>
          <a:ln>
            <a:noFill/>
          </a:ln>
        </p:spPr>
        <p:txBody>
          <a:bodyPr spcFirstLastPara="1" wrap="square" lIns="91425" tIns="45700" rIns="91425" bIns="45700" anchor="t" anchorCtr="0">
            <a:noAutofit/>
          </a:bodyPr>
          <a:lstStyle/>
          <a:p>
            <a:pPr>
              <a:buClr>
                <a:srgbClr val="000000"/>
              </a:buClr>
              <a:buSzPts val="1800"/>
            </a:pPr>
            <a:r>
              <a:rPr lang="en-US" sz="1400" dirty="0">
                <a:solidFill>
                  <a:schemeClr val="accent2">
                    <a:lumMod val="75000"/>
                  </a:schemeClr>
                </a:solidFill>
                <a:latin typeface="Arial"/>
                <a:ea typeface="Arial"/>
                <a:cs typeface="Arial"/>
                <a:sym typeface="Arial"/>
              </a:rPr>
              <a:t>Amount available for principal/interest at August 31, 2024 = $1,731,998</a:t>
            </a:r>
            <a:endParaRPr sz="1400" dirty="0">
              <a:solidFill>
                <a:schemeClr val="accent2">
                  <a:lumMod val="75000"/>
                </a:schemeClr>
              </a:solidFill>
              <a:latin typeface="Arial"/>
              <a:ea typeface="Arial"/>
              <a:cs typeface="Arial"/>
              <a:sym typeface="Arial"/>
            </a:endParaRPr>
          </a:p>
        </p:txBody>
      </p:sp>
      <p:graphicFrame>
        <p:nvGraphicFramePr>
          <p:cNvPr id="219" name="Google Shape;219;p18"/>
          <p:cNvGraphicFramePr/>
          <p:nvPr>
            <p:extLst>
              <p:ext uri="{D42A27DB-BD31-4B8C-83A1-F6EECF244321}">
                <p14:modId xmlns:p14="http://schemas.microsoft.com/office/powerpoint/2010/main" val="778720128"/>
              </p:ext>
            </p:extLst>
          </p:nvPr>
        </p:nvGraphicFramePr>
        <p:xfrm>
          <a:off x="1116107" y="1506072"/>
          <a:ext cx="8942295" cy="4064848"/>
        </p:xfrm>
        <a:graphic>
          <a:graphicData uri="http://schemas.openxmlformats.org/drawingml/2006/table">
            <a:tbl>
              <a:tblPr firstRow="1" bandRow="1">
                <a:noFill/>
              </a:tblPr>
              <a:tblGrid>
                <a:gridCol w="1814479">
                  <a:extLst>
                    <a:ext uri="{9D8B030D-6E8A-4147-A177-3AD203B41FA5}">
                      <a16:colId xmlns:a16="http://schemas.microsoft.com/office/drawing/2014/main" val="20000"/>
                    </a:ext>
                  </a:extLst>
                </a:gridCol>
                <a:gridCol w="1781954">
                  <a:extLst>
                    <a:ext uri="{9D8B030D-6E8A-4147-A177-3AD203B41FA5}">
                      <a16:colId xmlns:a16="http://schemas.microsoft.com/office/drawing/2014/main" val="20001"/>
                    </a:ext>
                  </a:extLst>
                </a:gridCol>
                <a:gridCol w="1781954">
                  <a:extLst>
                    <a:ext uri="{9D8B030D-6E8A-4147-A177-3AD203B41FA5}">
                      <a16:colId xmlns:a16="http://schemas.microsoft.com/office/drawing/2014/main" val="20002"/>
                    </a:ext>
                  </a:extLst>
                </a:gridCol>
                <a:gridCol w="1781954">
                  <a:extLst>
                    <a:ext uri="{9D8B030D-6E8A-4147-A177-3AD203B41FA5}">
                      <a16:colId xmlns:a16="http://schemas.microsoft.com/office/drawing/2014/main" val="20003"/>
                    </a:ext>
                  </a:extLst>
                </a:gridCol>
                <a:gridCol w="1781954">
                  <a:extLst>
                    <a:ext uri="{9D8B030D-6E8A-4147-A177-3AD203B41FA5}">
                      <a16:colId xmlns:a16="http://schemas.microsoft.com/office/drawing/2014/main" val="20004"/>
                    </a:ext>
                  </a:extLst>
                </a:gridCol>
              </a:tblGrid>
              <a:tr h="984506">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Debt Balance 8/31/24</a:t>
                      </a: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Debt Issued/</a:t>
                      </a:r>
                      <a:endParaRPr sz="14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Increased</a:t>
                      </a: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Debt Redeemed/</a:t>
                      </a:r>
                      <a:endParaRPr sz="14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Decreased</a:t>
                      </a: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Debt Balance 8/31/25</a:t>
                      </a:r>
                      <a:endParaRPr sz="1400" u="none" strike="noStrike" cap="none" dirty="0"/>
                    </a:p>
                  </a:txBody>
                  <a:tcPr marL="91450" marR="91450" marT="45725" marB="45725">
                    <a:solidFill>
                      <a:schemeClr val="accent2"/>
                    </a:solidFill>
                  </a:tcPr>
                </a:tc>
                <a:extLst>
                  <a:ext uri="{0D108BD9-81ED-4DB2-BD59-A6C34878D82A}">
                    <a16:rowId xmlns:a16="http://schemas.microsoft.com/office/drawing/2014/main" val="10000"/>
                  </a:ext>
                </a:extLst>
              </a:tr>
              <a:tr h="393809">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Voted Debt</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$39,935,000</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0</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1,665,000</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$39,935,000</a:t>
                      </a:r>
                      <a:endParaRPr sz="1400" u="none" strike="noStrike" cap="none" dirty="0"/>
                    </a:p>
                  </a:txBody>
                  <a:tcPr marL="91450" marR="91450" marT="45725" marB="45725"/>
                </a:tc>
                <a:extLst>
                  <a:ext uri="{0D108BD9-81ED-4DB2-BD59-A6C34878D82A}">
                    <a16:rowId xmlns:a16="http://schemas.microsoft.com/office/drawing/2014/main" val="10001"/>
                  </a:ext>
                </a:extLst>
              </a:tr>
              <a:tr h="689157">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Pension Liability**</a:t>
                      </a:r>
                      <a:endParaRPr sz="14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3,138,982</a:t>
                      </a:r>
                      <a:endParaRPr sz="14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US"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0</a:t>
                      </a:r>
                      <a:endParaRPr sz="18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870,425          </a:t>
                      </a:r>
                      <a:endParaRPr sz="14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2,268,557</a:t>
                      </a:r>
                      <a:endParaRPr sz="1400" u="none" strike="noStrike" cap="none" dirty="0"/>
                    </a:p>
                  </a:txBody>
                  <a:tcPr marL="91450" marR="91450" marT="45725" marB="45725">
                    <a:solidFill>
                      <a:schemeClr val="accent2">
                        <a:lumMod val="40000"/>
                        <a:lumOff val="60000"/>
                      </a:schemeClr>
                    </a:solidFill>
                  </a:tcPr>
                </a:tc>
                <a:extLst>
                  <a:ext uri="{0D108BD9-81ED-4DB2-BD59-A6C34878D82A}">
                    <a16:rowId xmlns:a16="http://schemas.microsoft.com/office/drawing/2014/main" val="10002"/>
                  </a:ext>
                </a:extLst>
              </a:tr>
              <a:tr h="689157">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Compensated Absences**</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681,539</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$ 3,195,483</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957,584</a:t>
                      </a:r>
                      <a:endParaRPr sz="18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2,919,438</a:t>
                      </a:r>
                      <a:endParaRPr sz="1400" u="none" strike="noStrike" cap="none" dirty="0"/>
                    </a:p>
                  </a:txBody>
                  <a:tcPr marL="91450" marR="91450" marT="45725" marB="45725"/>
                </a:tc>
                <a:extLst>
                  <a:ext uri="{0D108BD9-81ED-4DB2-BD59-A6C34878D82A}">
                    <a16:rowId xmlns:a16="http://schemas.microsoft.com/office/drawing/2014/main" val="10003"/>
                  </a:ext>
                </a:extLst>
              </a:tr>
              <a:tr h="420222">
                <a:tc>
                  <a:txBody>
                    <a:bodyPr/>
                    <a:lstStyle/>
                    <a:p>
                      <a:pPr marL="0" marR="0" lvl="0" indent="0" algn="l" rtl="0">
                        <a:lnSpc>
                          <a:spcPct val="100000"/>
                        </a:lnSpc>
                        <a:spcBef>
                          <a:spcPts val="0"/>
                        </a:spcBef>
                        <a:spcAft>
                          <a:spcPts val="0"/>
                        </a:spcAft>
                        <a:buClr>
                          <a:srgbClr val="000000"/>
                        </a:buClr>
                        <a:buSzPts val="1800"/>
                        <a:buFont typeface="Arial"/>
                        <a:buNone/>
                      </a:pPr>
                      <a:endParaRPr lang="en-US"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Leases Payable</a:t>
                      </a:r>
                    </a:p>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US"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306,871</a:t>
                      </a:r>
                      <a:endParaRPr sz="18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US" sz="14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40,116       </a:t>
                      </a:r>
                      <a:endParaRPr sz="18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US"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97,822</a:t>
                      </a:r>
                      <a:endParaRPr sz="1800" u="none" strike="noStrike" cap="none" dirty="0"/>
                    </a:p>
                  </a:txBody>
                  <a:tcPr marL="91450" marR="91450" marT="45725" marB="45725">
                    <a:solidFill>
                      <a:schemeClr val="accent2">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US" sz="1800" u="none" strike="noStrike" cap="none" dirty="0"/>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249,165</a:t>
                      </a:r>
                      <a:endParaRPr sz="1800" u="none" strike="noStrike" cap="none" dirty="0"/>
                    </a:p>
                  </a:txBody>
                  <a:tcPr marL="91450" marR="91450" marT="45725" marB="45725">
                    <a:solidFill>
                      <a:schemeClr val="accent2">
                        <a:lumMod val="40000"/>
                        <a:lumOff val="60000"/>
                      </a:schemeClr>
                    </a:solidFill>
                  </a:tcPr>
                </a:tc>
                <a:extLst>
                  <a:ext uri="{0D108BD9-81ED-4DB2-BD59-A6C34878D82A}">
                    <a16:rowId xmlns:a16="http://schemas.microsoft.com/office/drawing/2014/main" val="971360742"/>
                  </a:ext>
                </a:extLst>
              </a:tr>
              <a:tr h="393809">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Total</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$46,274,912</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415,694</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3,080,491</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$ 46,274,912</a:t>
                      </a:r>
                      <a:endParaRPr sz="1400" u="none" strike="noStrike" cap="none" dirty="0"/>
                    </a:p>
                  </a:txBody>
                  <a:tcPr marL="91450" marR="91450" marT="45725" marB="45725"/>
                </a:tc>
                <a:extLst>
                  <a:ext uri="{0D108BD9-81ED-4DB2-BD59-A6C34878D82A}">
                    <a16:rowId xmlns:a16="http://schemas.microsoft.com/office/drawing/2014/main" val="10004"/>
                  </a:ext>
                </a:extLst>
              </a:tr>
            </a:tbl>
          </a:graphicData>
        </a:graphic>
      </p:graphicFrame>
      <p:sp>
        <p:nvSpPr>
          <p:cNvPr id="220" name="Google Shape;220;p18"/>
          <p:cNvSpPr txBox="1"/>
          <p:nvPr/>
        </p:nvSpPr>
        <p:spPr>
          <a:xfrm flipH="1" flipV="1">
            <a:off x="1828800" y="6266328"/>
            <a:ext cx="152400" cy="45719"/>
          </a:xfrm>
          <a:prstGeom prst="rect">
            <a:avLst/>
          </a:prstGeom>
          <a:noFill/>
          <a:ln>
            <a:noFill/>
          </a:ln>
        </p:spPr>
        <p:txBody>
          <a:bodyPr spcFirstLastPara="1" wrap="square" lIns="91425" tIns="45700" rIns="91425" bIns="45700" anchor="t" anchorCtr="0">
            <a:noAutofit/>
          </a:bodyPr>
          <a:lstStyle/>
          <a:p>
            <a:pPr>
              <a:buClr>
                <a:srgbClr val="000000"/>
              </a:buClr>
              <a:buSzPts val="1800"/>
            </a:pPr>
            <a:r>
              <a:rPr lang="en-US" dirty="0">
                <a:solidFill>
                  <a:schemeClr val="lt1"/>
                </a:solidFill>
                <a:latin typeface="Arial"/>
                <a:ea typeface="Arial"/>
                <a:cs typeface="Arial"/>
                <a:sym typeface="Arial"/>
              </a:rPr>
              <a:t>ed.</a:t>
            </a:r>
            <a:endParaRPr sz="1400" dirty="0">
              <a:solidFill>
                <a:srgbClr val="000000"/>
              </a:solidFill>
              <a:latin typeface="Arial"/>
              <a:ea typeface="Arial"/>
              <a:cs typeface="Arial"/>
              <a:sym typeface="Arial"/>
            </a:endParaRPr>
          </a:p>
        </p:txBody>
      </p:sp>
      <p:sp>
        <p:nvSpPr>
          <p:cNvPr id="2" name="TextBox 1">
            <a:extLst>
              <a:ext uri="{FF2B5EF4-FFF2-40B4-BE49-F238E27FC236}">
                <a16:creationId xmlns:a16="http://schemas.microsoft.com/office/drawing/2014/main" id="{615061D4-37CD-4249-8229-9E57D4B9FDAC}"/>
              </a:ext>
            </a:extLst>
          </p:cNvPr>
          <p:cNvSpPr txBox="1"/>
          <p:nvPr/>
        </p:nvSpPr>
        <p:spPr>
          <a:xfrm flipH="1">
            <a:off x="2299446" y="6097777"/>
            <a:ext cx="7100046" cy="646331"/>
          </a:xfrm>
          <a:prstGeom prst="rect">
            <a:avLst/>
          </a:prstGeom>
          <a:noFill/>
        </p:spPr>
        <p:txBody>
          <a:bodyPr wrap="square" rtlCol="0">
            <a:spAutoFit/>
          </a:bodyPr>
          <a:lstStyle/>
          <a:p>
            <a:r>
              <a:rPr lang="en-US" dirty="0"/>
              <a:t>** Required to be reported per Generally Accepted Accounting Principles, but do not represent current liabilities.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9"/>
          <p:cNvSpPr txBox="1">
            <a:spLocks noGrp="1"/>
          </p:cNvSpPr>
          <p:nvPr>
            <p:ph type="title"/>
          </p:nvPr>
        </p:nvSpPr>
        <p:spPr>
          <a:xfrm>
            <a:off x="2133600" y="152400"/>
            <a:ext cx="8153400" cy="990600"/>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lt1"/>
              </a:buClr>
              <a:buSzPts val="4400"/>
            </a:pPr>
            <a:r>
              <a:rPr lang="en-US" b="1" dirty="0">
                <a:solidFill>
                  <a:schemeClr val="accent2">
                    <a:lumMod val="75000"/>
                  </a:schemeClr>
                </a:solidFill>
                <a:latin typeface="Century Gothic"/>
                <a:ea typeface="Century Gothic"/>
                <a:cs typeface="Century Gothic"/>
                <a:sym typeface="Century Gothic"/>
              </a:rPr>
              <a:t>ASB FUND</a:t>
            </a:r>
            <a:endParaRPr dirty="0">
              <a:solidFill>
                <a:schemeClr val="accent2">
                  <a:lumMod val="75000"/>
                </a:schemeClr>
              </a:solidFill>
            </a:endParaRPr>
          </a:p>
        </p:txBody>
      </p:sp>
      <p:sp>
        <p:nvSpPr>
          <p:cNvPr id="226" name="Google Shape;226;p19"/>
          <p:cNvSpPr txBox="1">
            <a:spLocks noGrp="1"/>
          </p:cNvSpPr>
          <p:nvPr>
            <p:ph idx="1"/>
          </p:nvPr>
        </p:nvSpPr>
        <p:spPr>
          <a:xfrm>
            <a:off x="2136648" y="2286000"/>
            <a:ext cx="7769352" cy="3810000"/>
          </a:xfrm>
          <a:prstGeom prst="rect">
            <a:avLst/>
          </a:prstGeom>
          <a:noFill/>
          <a:ln>
            <a:noFill/>
          </a:ln>
        </p:spPr>
        <p:txBody>
          <a:bodyPr spcFirstLastPara="1" vert="horz" wrap="square" lIns="91425" tIns="45700" rIns="91425" bIns="45700" rtlCol="0" anchor="t" anchorCtr="0">
            <a:noAutofit/>
          </a:bodyPr>
          <a:lstStyle/>
          <a:p>
            <a:pPr marL="320040" indent="-320040">
              <a:spcBef>
                <a:spcPts val="0"/>
              </a:spcBef>
              <a:buSzPts val="1740"/>
              <a:buNone/>
            </a:pPr>
            <a:endParaRPr dirty="0"/>
          </a:p>
          <a:p>
            <a:pPr marL="0" indent="0">
              <a:spcBef>
                <a:spcPts val="700"/>
              </a:spcBef>
              <a:buClr>
                <a:schemeClr val="lt2"/>
              </a:buClr>
              <a:buSzPts val="1740"/>
              <a:buNone/>
            </a:pPr>
            <a:r>
              <a:rPr lang="en-US" dirty="0"/>
              <a:t>  Beginning Fund Balance		$372,942</a:t>
            </a:r>
            <a:endParaRPr dirty="0"/>
          </a:p>
          <a:p>
            <a:pPr marL="0" indent="0">
              <a:spcBef>
                <a:spcPts val="700"/>
              </a:spcBef>
              <a:buClr>
                <a:schemeClr val="lt2"/>
              </a:buClr>
              <a:buSzPts val="840"/>
              <a:buNone/>
            </a:pPr>
            <a:endParaRPr sz="1400" dirty="0"/>
          </a:p>
          <a:p>
            <a:pPr marL="0" indent="0">
              <a:spcBef>
                <a:spcPts val="700"/>
              </a:spcBef>
              <a:buClr>
                <a:schemeClr val="lt2"/>
              </a:buClr>
              <a:buSzPts val="1740"/>
              <a:buNone/>
            </a:pPr>
            <a:r>
              <a:rPr lang="en-US" dirty="0"/>
              <a:t>  Revenues					$439,897</a:t>
            </a:r>
            <a:endParaRPr dirty="0"/>
          </a:p>
          <a:p>
            <a:pPr marL="0" indent="0">
              <a:spcBef>
                <a:spcPts val="700"/>
              </a:spcBef>
              <a:buClr>
                <a:schemeClr val="lt2"/>
              </a:buClr>
              <a:buSzPts val="840"/>
              <a:buNone/>
            </a:pPr>
            <a:endParaRPr sz="1400" dirty="0"/>
          </a:p>
          <a:p>
            <a:pPr marL="0" indent="0">
              <a:spcBef>
                <a:spcPts val="700"/>
              </a:spcBef>
              <a:buClr>
                <a:schemeClr val="lt2"/>
              </a:buClr>
              <a:buSzPts val="1740"/>
              <a:buNone/>
            </a:pPr>
            <a:r>
              <a:rPr lang="en-US" dirty="0"/>
              <a:t>  Expenditures				$391,145</a:t>
            </a:r>
            <a:endParaRPr dirty="0"/>
          </a:p>
          <a:p>
            <a:pPr marL="0" indent="0">
              <a:spcBef>
                <a:spcPts val="700"/>
              </a:spcBef>
              <a:buClr>
                <a:schemeClr val="lt2"/>
              </a:buClr>
              <a:buSzPts val="840"/>
              <a:buNone/>
            </a:pPr>
            <a:endParaRPr sz="1400" dirty="0"/>
          </a:p>
          <a:p>
            <a:pPr marL="0" indent="0">
              <a:spcBef>
                <a:spcPts val="700"/>
              </a:spcBef>
              <a:buClr>
                <a:schemeClr val="lt2"/>
              </a:buClr>
              <a:buSzPts val="1740"/>
              <a:buNone/>
            </a:pPr>
            <a:r>
              <a:rPr lang="en-US" dirty="0"/>
              <a:t>  Ending Fund Balance			$421,694</a:t>
            </a:r>
            <a:endParaRPr dirty="0"/>
          </a:p>
          <a:p>
            <a:pPr marL="320040" indent="-209550">
              <a:spcBef>
                <a:spcPts val="700"/>
              </a:spcBef>
              <a:buSzPts val="1740"/>
              <a:buNone/>
            </a:pPr>
            <a:endParaRPr dirty="0"/>
          </a:p>
        </p:txBody>
      </p:sp>
      <p:sp>
        <p:nvSpPr>
          <p:cNvPr id="227" name="Google Shape;227;p19"/>
          <p:cNvSpPr txBox="1"/>
          <p:nvPr/>
        </p:nvSpPr>
        <p:spPr>
          <a:xfrm>
            <a:off x="2286000" y="1143000"/>
            <a:ext cx="7696200" cy="990600"/>
          </a:xfrm>
          <a:prstGeom prst="rect">
            <a:avLst/>
          </a:prstGeom>
          <a:noFill/>
          <a:ln>
            <a:noFill/>
          </a:ln>
        </p:spPr>
        <p:txBody>
          <a:bodyPr spcFirstLastPara="1" wrap="square" lIns="91425" tIns="45700" rIns="91425" bIns="45700" anchor="t" anchorCtr="0">
            <a:noAutofit/>
          </a:bodyPr>
          <a:lstStyle/>
          <a:p>
            <a:pPr>
              <a:buClr>
                <a:srgbClr val="000000"/>
              </a:buClr>
              <a:buSzPts val="1800"/>
            </a:pPr>
            <a:r>
              <a:rPr lang="en-US" dirty="0">
                <a:solidFill>
                  <a:schemeClr val="accent2">
                    <a:lumMod val="75000"/>
                  </a:schemeClr>
                </a:solidFill>
                <a:latin typeface="Arial"/>
                <a:ea typeface="Arial"/>
                <a:cs typeface="Arial"/>
                <a:sym typeface="Arial"/>
              </a:rPr>
              <a:t>ASB funds are for the extracurricular benefit for the students.  Their involvement in the decision-making process is an integral part of associated student body government.</a:t>
            </a:r>
            <a:endParaRPr sz="1400" dirty="0">
              <a:solidFill>
                <a:schemeClr val="accent2">
                  <a:lumMod val="75000"/>
                </a:schemeClr>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20"/>
          <p:cNvSpPr txBox="1">
            <a:spLocks noGrp="1"/>
          </p:cNvSpPr>
          <p:nvPr>
            <p:ph type="title"/>
          </p:nvPr>
        </p:nvSpPr>
        <p:spPr>
          <a:xfrm>
            <a:off x="2133600" y="609601"/>
            <a:ext cx="6347713" cy="637401"/>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lt1"/>
              </a:buClr>
              <a:buSzPts val="4400"/>
            </a:pPr>
            <a:r>
              <a:rPr lang="en-US" sz="3200" dirty="0">
                <a:solidFill>
                  <a:schemeClr val="accent2">
                    <a:lumMod val="75000"/>
                  </a:schemeClr>
                </a:solidFill>
              </a:rPr>
              <a:t>TRANSPORTATION VEHICLE FUND</a:t>
            </a:r>
            <a:endParaRPr sz="3200" dirty="0">
              <a:solidFill>
                <a:schemeClr val="accent2">
                  <a:lumMod val="75000"/>
                </a:schemeClr>
              </a:solidFill>
            </a:endParaRPr>
          </a:p>
        </p:txBody>
      </p:sp>
      <p:sp>
        <p:nvSpPr>
          <p:cNvPr id="233" name="Google Shape;233;p20"/>
          <p:cNvSpPr txBox="1">
            <a:spLocks noGrp="1"/>
          </p:cNvSpPr>
          <p:nvPr>
            <p:ph idx="1"/>
          </p:nvPr>
        </p:nvSpPr>
        <p:spPr>
          <a:xfrm>
            <a:off x="1905000" y="2724330"/>
            <a:ext cx="8229600" cy="3505199"/>
          </a:xfrm>
          <a:prstGeom prst="rect">
            <a:avLst/>
          </a:prstGeom>
          <a:noFill/>
          <a:ln>
            <a:noFill/>
          </a:ln>
        </p:spPr>
        <p:txBody>
          <a:bodyPr spcFirstLastPara="1" vert="horz" wrap="square" lIns="91425" tIns="45700" rIns="91425" bIns="45700" rtlCol="0" anchor="t" anchorCtr="0">
            <a:noAutofit/>
          </a:bodyPr>
          <a:lstStyle/>
          <a:p>
            <a:pPr marL="320040" indent="-320040">
              <a:lnSpc>
                <a:spcPct val="90000"/>
              </a:lnSpc>
              <a:spcBef>
                <a:spcPts val="0"/>
              </a:spcBef>
              <a:buSzPts val="1740"/>
              <a:buNone/>
            </a:pPr>
            <a:endParaRPr dirty="0"/>
          </a:p>
          <a:p>
            <a:pPr marL="0" indent="0">
              <a:lnSpc>
                <a:spcPct val="90000"/>
              </a:lnSpc>
              <a:spcBef>
                <a:spcPts val="700"/>
              </a:spcBef>
              <a:buClr>
                <a:schemeClr val="lt2"/>
              </a:buClr>
              <a:buSzPts val="1740"/>
              <a:buNone/>
            </a:pPr>
            <a:r>
              <a:rPr lang="en-US" dirty="0"/>
              <a:t>  	Beginning Fund Balance		$5,289,639</a:t>
            </a:r>
            <a:endParaRPr dirty="0"/>
          </a:p>
          <a:p>
            <a:pPr marL="0" indent="0">
              <a:lnSpc>
                <a:spcPct val="90000"/>
              </a:lnSpc>
              <a:spcBef>
                <a:spcPts val="700"/>
              </a:spcBef>
              <a:buClr>
                <a:schemeClr val="lt2"/>
              </a:buClr>
              <a:buSzPts val="840"/>
              <a:buNone/>
            </a:pPr>
            <a:endParaRPr sz="1400" dirty="0"/>
          </a:p>
          <a:p>
            <a:pPr marL="0" indent="0">
              <a:lnSpc>
                <a:spcPct val="90000"/>
              </a:lnSpc>
              <a:spcBef>
                <a:spcPts val="700"/>
              </a:spcBef>
              <a:buClr>
                <a:schemeClr val="lt2"/>
              </a:buClr>
              <a:buSzPts val="1740"/>
              <a:buNone/>
            </a:pPr>
            <a:r>
              <a:rPr lang="en-US" dirty="0"/>
              <a:t>  	Revenues					$5,271,192</a:t>
            </a:r>
            <a:endParaRPr dirty="0"/>
          </a:p>
          <a:p>
            <a:pPr marL="0" indent="0">
              <a:lnSpc>
                <a:spcPct val="90000"/>
              </a:lnSpc>
              <a:spcBef>
                <a:spcPts val="700"/>
              </a:spcBef>
              <a:buClr>
                <a:schemeClr val="lt2"/>
              </a:buClr>
              <a:buSzPts val="840"/>
              <a:buNone/>
            </a:pPr>
            <a:endParaRPr sz="1400" dirty="0"/>
          </a:p>
          <a:p>
            <a:pPr marL="0" indent="0">
              <a:lnSpc>
                <a:spcPct val="90000"/>
              </a:lnSpc>
              <a:spcBef>
                <a:spcPts val="700"/>
              </a:spcBef>
              <a:buClr>
                <a:schemeClr val="lt2"/>
              </a:buClr>
              <a:buSzPts val="1740"/>
              <a:buNone/>
            </a:pPr>
            <a:r>
              <a:rPr lang="en-US" dirty="0"/>
              <a:t>  	Expenditures					$4,963,958</a:t>
            </a:r>
            <a:endParaRPr dirty="0"/>
          </a:p>
          <a:p>
            <a:pPr marL="0" indent="0">
              <a:lnSpc>
                <a:spcPct val="90000"/>
              </a:lnSpc>
              <a:spcBef>
                <a:spcPts val="700"/>
              </a:spcBef>
              <a:buClr>
                <a:schemeClr val="lt2"/>
              </a:buClr>
              <a:buSzPts val="840"/>
              <a:buNone/>
            </a:pPr>
            <a:endParaRPr sz="1400" dirty="0"/>
          </a:p>
          <a:p>
            <a:pPr marL="0" indent="0">
              <a:lnSpc>
                <a:spcPct val="90000"/>
              </a:lnSpc>
              <a:spcBef>
                <a:spcPts val="700"/>
              </a:spcBef>
              <a:buClr>
                <a:schemeClr val="lt2"/>
              </a:buClr>
              <a:buSzPts val="1740"/>
              <a:buNone/>
            </a:pPr>
            <a:r>
              <a:rPr lang="en-US" dirty="0"/>
              <a:t>  	Ending Fund Balance			$5,596,873</a:t>
            </a:r>
            <a:endParaRPr dirty="0"/>
          </a:p>
          <a:p>
            <a:pPr marL="320040" indent="-320040">
              <a:lnSpc>
                <a:spcPct val="90000"/>
              </a:lnSpc>
              <a:spcBef>
                <a:spcPts val="700"/>
              </a:spcBef>
              <a:buSzPts val="1740"/>
              <a:buNone/>
            </a:pPr>
            <a:endParaRPr dirty="0"/>
          </a:p>
        </p:txBody>
      </p:sp>
      <p:sp>
        <p:nvSpPr>
          <p:cNvPr id="234" name="Google Shape;234;p20"/>
          <p:cNvSpPr txBox="1"/>
          <p:nvPr/>
        </p:nvSpPr>
        <p:spPr>
          <a:xfrm>
            <a:off x="699247" y="1524001"/>
            <a:ext cx="9011698" cy="1200329"/>
          </a:xfrm>
          <a:prstGeom prst="rect">
            <a:avLst/>
          </a:prstGeom>
          <a:noFill/>
          <a:ln>
            <a:noFill/>
          </a:ln>
        </p:spPr>
        <p:txBody>
          <a:bodyPr spcFirstLastPara="1" wrap="square" lIns="91425" tIns="45700" rIns="91425" bIns="45700" anchor="t" anchorCtr="0">
            <a:noAutofit/>
          </a:bodyPr>
          <a:lstStyle/>
          <a:p>
            <a:pPr>
              <a:buClr>
                <a:srgbClr val="000000"/>
              </a:buClr>
              <a:buSzPts val="1800"/>
            </a:pPr>
            <a:r>
              <a:rPr lang="en-US" dirty="0">
                <a:solidFill>
                  <a:schemeClr val="accent2">
                    <a:lumMod val="75000"/>
                  </a:schemeClr>
                </a:solidFill>
                <a:latin typeface="Arial"/>
                <a:ea typeface="Arial"/>
                <a:cs typeface="Arial"/>
                <a:sym typeface="Arial"/>
              </a:rPr>
              <a:t>This fund is used to replace buses.  Revenue comes from the State (in the form of depreciation payments), interest earned on the investments and the annual levy payments made by the four Co-Op districts. This year we also received a $2.8M grant from the EPA to cover half of the cost of the 14 electric buses.</a:t>
            </a:r>
            <a:endParaRPr sz="1400" dirty="0">
              <a:solidFill>
                <a:schemeClr val="accent2">
                  <a:lumMod val="75000"/>
                </a:schemeClr>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170E0-22F1-4F70-97F5-3455531623B8}"/>
              </a:ext>
            </a:extLst>
          </p:cNvPr>
          <p:cNvSpPr>
            <a:spLocks noGrp="1"/>
          </p:cNvSpPr>
          <p:nvPr>
            <p:ph type="title"/>
          </p:nvPr>
        </p:nvSpPr>
        <p:spPr>
          <a:xfrm>
            <a:off x="677334" y="609600"/>
            <a:ext cx="8596668" cy="513347"/>
          </a:xfrm>
        </p:spPr>
        <p:txBody>
          <a:bodyPr>
            <a:noAutofit/>
          </a:bodyPr>
          <a:lstStyle/>
          <a:p>
            <a:r>
              <a:rPr lang="en-US" sz="2800" dirty="0"/>
              <a:t>Fund Balance/Enrollment</a:t>
            </a:r>
          </a:p>
        </p:txBody>
      </p:sp>
      <p:graphicFrame>
        <p:nvGraphicFramePr>
          <p:cNvPr id="3" name="Table 2">
            <a:extLst>
              <a:ext uri="{FF2B5EF4-FFF2-40B4-BE49-F238E27FC236}">
                <a16:creationId xmlns:a16="http://schemas.microsoft.com/office/drawing/2014/main" id="{D6E7F58A-1FE8-469C-803D-0912F873CF36}"/>
              </a:ext>
            </a:extLst>
          </p:cNvPr>
          <p:cNvGraphicFramePr>
            <a:graphicFrameLocks noGrp="1"/>
          </p:cNvGraphicFramePr>
          <p:nvPr>
            <p:extLst>
              <p:ext uri="{D42A27DB-BD31-4B8C-83A1-F6EECF244321}">
                <p14:modId xmlns:p14="http://schemas.microsoft.com/office/powerpoint/2010/main" val="4084763098"/>
              </p:ext>
            </p:extLst>
          </p:nvPr>
        </p:nvGraphicFramePr>
        <p:xfrm>
          <a:off x="685800" y="1259305"/>
          <a:ext cx="8300913" cy="5445037"/>
        </p:xfrm>
        <a:graphic>
          <a:graphicData uri="http://schemas.openxmlformats.org/drawingml/2006/table">
            <a:tbl>
              <a:tblPr firstRow="1" bandRow="1">
                <a:noFill/>
              </a:tblPr>
              <a:tblGrid>
                <a:gridCol w="2900163">
                  <a:extLst>
                    <a:ext uri="{9D8B030D-6E8A-4147-A177-3AD203B41FA5}">
                      <a16:colId xmlns:a16="http://schemas.microsoft.com/office/drawing/2014/main" val="991498220"/>
                    </a:ext>
                  </a:extLst>
                </a:gridCol>
                <a:gridCol w="2813078">
                  <a:extLst>
                    <a:ext uri="{9D8B030D-6E8A-4147-A177-3AD203B41FA5}">
                      <a16:colId xmlns:a16="http://schemas.microsoft.com/office/drawing/2014/main" val="4226261301"/>
                    </a:ext>
                  </a:extLst>
                </a:gridCol>
                <a:gridCol w="2587672">
                  <a:extLst>
                    <a:ext uri="{9D8B030D-6E8A-4147-A177-3AD203B41FA5}">
                      <a16:colId xmlns:a16="http://schemas.microsoft.com/office/drawing/2014/main" val="3034757273"/>
                    </a:ext>
                  </a:extLst>
                </a:gridCol>
              </a:tblGrid>
              <a:tr h="361016">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August 31, 2025</a:t>
                      </a: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     August 31, 2024</a:t>
                      </a:r>
                      <a:endParaRPr sz="1400" u="none" strike="noStrike" cap="none" dirty="0"/>
                    </a:p>
                  </a:txBody>
                  <a:tcPr marL="91450" marR="91450" marT="45725" marB="45725">
                    <a:solidFill>
                      <a:schemeClr val="accent2"/>
                    </a:solidFill>
                  </a:tcPr>
                </a:tc>
                <a:extLst>
                  <a:ext uri="{0D108BD9-81ED-4DB2-BD59-A6C34878D82A}">
                    <a16:rowId xmlns:a16="http://schemas.microsoft.com/office/drawing/2014/main" val="142020496"/>
                  </a:ext>
                </a:extLst>
              </a:tr>
              <a:tr h="378537">
                <a:tc>
                  <a:txBody>
                    <a:bodyPr/>
                    <a:lstStyle/>
                    <a:p>
                      <a:pPr marL="0" marR="0" lvl="0" indent="0" algn="l" rtl="0">
                        <a:lnSpc>
                          <a:spcPct val="100000"/>
                        </a:lnSpc>
                        <a:spcBef>
                          <a:spcPts val="0"/>
                        </a:spcBef>
                        <a:spcAft>
                          <a:spcPts val="0"/>
                        </a:spcAft>
                        <a:buClr>
                          <a:srgbClr val="000000"/>
                        </a:buClr>
                        <a:buSzPts val="1800"/>
                        <a:buFont typeface="Arial"/>
                        <a:buNone/>
                      </a:pPr>
                      <a:r>
                        <a:rPr lang="en-US" sz="1600" b="0" u="none" strike="noStrike" cap="none" dirty="0"/>
                        <a:t>Total Ending Fund Balance</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a:t>
                      </a:r>
                      <a:r>
                        <a:rPr lang="en-US" sz="1600" b="0" i="0" u="none" strike="noStrike" cap="none" dirty="0">
                          <a:latin typeface="Arial"/>
                          <a:ea typeface="Arial"/>
                          <a:cs typeface="Arial"/>
                          <a:sym typeface="Arial"/>
                        </a:rPr>
                        <a:t>4,351,381</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a:t>
                      </a:r>
                      <a:r>
                        <a:rPr lang="en-US" sz="1600" b="0" i="0" u="none" strike="noStrike" cap="none" dirty="0">
                          <a:latin typeface="Arial"/>
                          <a:ea typeface="Arial"/>
                          <a:cs typeface="Arial"/>
                          <a:sym typeface="Arial"/>
                        </a:rPr>
                        <a:t>4,594,903</a:t>
                      </a:r>
                      <a:endParaRPr sz="1600" b="0" u="none" strike="noStrike" cap="none" dirty="0"/>
                    </a:p>
                  </a:txBody>
                  <a:tcPr marL="91450" marR="91450" marT="45725" marB="45725"/>
                </a:tc>
                <a:extLst>
                  <a:ext uri="{0D108BD9-81ED-4DB2-BD59-A6C34878D82A}">
                    <a16:rowId xmlns:a16="http://schemas.microsoft.com/office/drawing/2014/main" val="542605833"/>
                  </a:ext>
                </a:extLst>
              </a:tr>
              <a:tr h="361016">
                <a:tc>
                  <a:txBody>
                    <a:bodyPr/>
                    <a:lstStyle/>
                    <a:p>
                      <a:pPr marL="0" marR="0" lvl="0" indent="0" algn="l" rtl="0">
                        <a:lnSpc>
                          <a:spcPct val="100000"/>
                        </a:lnSpc>
                        <a:spcBef>
                          <a:spcPts val="0"/>
                        </a:spcBef>
                        <a:spcAft>
                          <a:spcPts val="0"/>
                        </a:spcAft>
                        <a:buClr>
                          <a:srgbClr val="000000"/>
                        </a:buClr>
                        <a:buSzPts val="1400"/>
                        <a:buFont typeface="Arial"/>
                        <a:buNone/>
                      </a:pPr>
                      <a:r>
                        <a:rPr lang="en-US" sz="1600" b="0" u="none" strike="noStrike" cap="none" dirty="0"/>
                        <a:t>Restricted for </a:t>
                      </a:r>
                      <a:r>
                        <a:rPr lang="en-US" sz="1600" b="0" u="none" strike="noStrike" cap="none" dirty="0" err="1"/>
                        <a:t>Pgm</a:t>
                      </a:r>
                      <a:r>
                        <a:rPr lang="en-US" sz="1600" b="0" u="none" strike="noStrike" cap="none" dirty="0"/>
                        <a:t> Carryover</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2,921</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0</a:t>
                      </a:r>
                      <a:endParaRPr sz="16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2496030440"/>
                  </a:ext>
                </a:extLst>
              </a:tr>
              <a:tr h="361016">
                <a:tc>
                  <a:txBody>
                    <a:bodyPr/>
                    <a:lstStyle/>
                    <a:p>
                      <a:pPr marL="0" marR="0" lvl="0" indent="0" algn="l" rtl="0">
                        <a:lnSpc>
                          <a:spcPct val="100000"/>
                        </a:lnSpc>
                        <a:spcBef>
                          <a:spcPts val="0"/>
                        </a:spcBef>
                        <a:spcAft>
                          <a:spcPts val="0"/>
                        </a:spcAft>
                        <a:buClr>
                          <a:srgbClr val="000000"/>
                        </a:buClr>
                        <a:buSzPts val="1400"/>
                        <a:buFont typeface="Arial"/>
                        <a:buNone/>
                      </a:pPr>
                      <a:r>
                        <a:rPr lang="en-US" sz="1600" b="0" u="none" strike="noStrike" cap="none" dirty="0" err="1"/>
                        <a:t>Nonspendable</a:t>
                      </a:r>
                      <a:r>
                        <a:rPr lang="en-US" sz="1600" b="0" u="none" strike="noStrike" cap="none" dirty="0"/>
                        <a:t> for Prepaid Exp</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298,479</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80,817</a:t>
                      </a:r>
                      <a:endParaRPr sz="1600" b="0" u="none" strike="noStrike" cap="none" dirty="0"/>
                    </a:p>
                  </a:txBody>
                  <a:tcPr marL="91450" marR="91450" marT="45725" marB="45725"/>
                </a:tc>
                <a:extLst>
                  <a:ext uri="{0D108BD9-81ED-4DB2-BD59-A6C34878D82A}">
                    <a16:rowId xmlns:a16="http://schemas.microsoft.com/office/drawing/2014/main" val="1358753658"/>
                  </a:ext>
                </a:extLst>
              </a:tr>
              <a:tr h="511436">
                <a:tc>
                  <a:txBody>
                    <a:bodyPr/>
                    <a:lstStyle/>
                    <a:p>
                      <a:pPr marL="0" marR="0" lvl="0" indent="0" algn="l" rtl="0">
                        <a:lnSpc>
                          <a:spcPct val="100000"/>
                        </a:lnSpc>
                        <a:spcBef>
                          <a:spcPts val="0"/>
                        </a:spcBef>
                        <a:spcAft>
                          <a:spcPts val="0"/>
                        </a:spcAft>
                        <a:buClr>
                          <a:srgbClr val="000000"/>
                        </a:buClr>
                        <a:buSzPts val="1400"/>
                        <a:buFont typeface="Arial"/>
                        <a:buNone/>
                      </a:pPr>
                      <a:r>
                        <a:rPr lang="en-US" sz="1600" b="0" u="none" strike="noStrike" cap="none" dirty="0"/>
                        <a:t>Assigned for Building/Dept CO</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240,301</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316,858</a:t>
                      </a:r>
                      <a:endParaRPr sz="16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2770673405"/>
                  </a:ext>
                </a:extLst>
              </a:tr>
              <a:tr h="361016">
                <a:tc>
                  <a:txBody>
                    <a:bodyPr/>
                    <a:lstStyle/>
                    <a:p>
                      <a:pPr marL="0" marR="0" lvl="0" indent="0" algn="l" rtl="0">
                        <a:lnSpc>
                          <a:spcPct val="100000"/>
                        </a:lnSpc>
                        <a:spcBef>
                          <a:spcPts val="0"/>
                        </a:spcBef>
                        <a:spcAft>
                          <a:spcPts val="0"/>
                        </a:spcAft>
                        <a:buClr>
                          <a:srgbClr val="000000"/>
                        </a:buClr>
                        <a:buSzPts val="1800"/>
                        <a:buFont typeface="Arial"/>
                        <a:buNone/>
                      </a:pPr>
                      <a:r>
                        <a:rPr lang="en-US" sz="1600" b="0" u="none" strike="noStrike" cap="none" dirty="0"/>
                        <a:t>Unassigned Fund Bal</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3,809,680</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4,197,228</a:t>
                      </a:r>
                      <a:endParaRPr sz="1600" b="0" u="none" strike="noStrike" cap="none" dirty="0"/>
                    </a:p>
                  </a:txBody>
                  <a:tcPr marL="91450" marR="91450" marT="45725" marB="45725"/>
                </a:tc>
                <a:extLst>
                  <a:ext uri="{0D108BD9-81ED-4DB2-BD59-A6C34878D82A}">
                    <a16:rowId xmlns:a16="http://schemas.microsoft.com/office/drawing/2014/main" val="218308221"/>
                  </a:ext>
                </a:extLst>
              </a:tr>
              <a:tr h="571604">
                <a:tc>
                  <a:txBody>
                    <a:bodyPr/>
                    <a:lstStyle/>
                    <a:p>
                      <a:pPr marL="0" marR="0" lvl="0" indent="0" algn="l" rtl="0">
                        <a:lnSpc>
                          <a:spcPct val="100000"/>
                        </a:lnSpc>
                        <a:spcBef>
                          <a:spcPts val="0"/>
                        </a:spcBef>
                        <a:spcAft>
                          <a:spcPts val="0"/>
                        </a:spcAft>
                        <a:buClr>
                          <a:srgbClr val="000000"/>
                        </a:buClr>
                        <a:buSzPts val="1600"/>
                        <a:buFont typeface="Arial"/>
                        <a:buNone/>
                      </a:pPr>
                      <a:r>
                        <a:rPr lang="en-US" sz="1600" b="0" u="none" strike="noStrike" cap="none" dirty="0"/>
                        <a:t>Unreserved FB Decrease                                                  23-24 to 24-25</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6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387,548)</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6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128,040)</a:t>
                      </a:r>
                      <a:endParaRPr sz="16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839847062"/>
                  </a:ext>
                </a:extLst>
              </a:tr>
              <a:tr h="361016">
                <a:tc>
                  <a:txBody>
                    <a:bodyPr/>
                    <a:lstStyle/>
                    <a:p>
                      <a:pPr marL="0" marR="0" lvl="0" indent="0" algn="l" rtl="0">
                        <a:lnSpc>
                          <a:spcPct val="100000"/>
                        </a:lnSpc>
                        <a:spcBef>
                          <a:spcPts val="0"/>
                        </a:spcBef>
                        <a:spcAft>
                          <a:spcPts val="0"/>
                        </a:spcAft>
                        <a:buClr>
                          <a:srgbClr val="000000"/>
                        </a:buClr>
                        <a:buSzPts val="1400"/>
                        <a:buFont typeface="Arial"/>
                        <a:buNone/>
                      </a:pPr>
                      <a:r>
                        <a:rPr lang="en-US" sz="1600" b="1" u="none" strike="noStrike" cap="none" dirty="0"/>
                        <a:t>Overall Change in Fund Balance</a:t>
                      </a:r>
                      <a:endParaRPr sz="1600" b="1"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600" b="1"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600" b="1" u="none" strike="noStrike" cap="none" dirty="0"/>
                        <a:t>($    243,522)</a:t>
                      </a:r>
                      <a:endParaRPr sz="1600" b="1" u="none" strike="noStrike" cap="none" dirty="0"/>
                    </a:p>
                  </a:txBody>
                  <a:tcPr marL="91450" marR="91450" marT="45725" marB="45725"/>
                </a:tc>
                <a:tc>
                  <a:txBody>
                    <a:bodyPr/>
                    <a:lstStyle/>
                    <a:p>
                      <a:pPr marL="0" marR="0" lvl="0" indent="0" algn="ctr" defTabSz="457200" rtl="0" eaLnBrk="1" fontAlgn="auto" latinLnBrk="0" hangingPunct="1">
                        <a:lnSpc>
                          <a:spcPct val="100000"/>
                        </a:lnSpc>
                        <a:spcBef>
                          <a:spcPts val="0"/>
                        </a:spcBef>
                        <a:spcAft>
                          <a:spcPts val="0"/>
                        </a:spcAft>
                        <a:buClr>
                          <a:srgbClr val="000000"/>
                        </a:buClr>
                        <a:buSzPts val="1800"/>
                        <a:buFont typeface="Arial"/>
                        <a:buNone/>
                        <a:tabLst/>
                        <a:defRPr/>
                      </a:pPr>
                      <a:endParaRPr lang="en-US" sz="1600" b="0" u="none" strike="noStrike" cap="none" dirty="0"/>
                    </a:p>
                    <a:p>
                      <a:pPr marL="0" marR="0" lvl="0" indent="0" algn="ctr" defTabSz="457200" rtl="0" eaLnBrk="1" fontAlgn="auto" latinLnBrk="0" hangingPunct="1">
                        <a:lnSpc>
                          <a:spcPct val="100000"/>
                        </a:lnSpc>
                        <a:spcBef>
                          <a:spcPts val="0"/>
                        </a:spcBef>
                        <a:spcAft>
                          <a:spcPts val="0"/>
                        </a:spcAft>
                        <a:buClr>
                          <a:srgbClr val="000000"/>
                        </a:buClr>
                        <a:buSzPts val="1800"/>
                        <a:buFont typeface="Arial"/>
                        <a:buNone/>
                        <a:tabLst/>
                        <a:defRPr/>
                      </a:pPr>
                      <a:r>
                        <a:rPr lang="en-US" sz="1600" b="1" u="none" strike="noStrike" cap="none" dirty="0"/>
                        <a:t>($     91,802)</a:t>
                      </a:r>
                      <a:endParaRPr sz="1600" b="1" u="none" strike="noStrike" cap="none" dirty="0"/>
                    </a:p>
                  </a:txBody>
                  <a:tcPr marL="91450" marR="91450" marT="45725" marB="45725"/>
                </a:tc>
                <a:extLst>
                  <a:ext uri="{0D108BD9-81ED-4DB2-BD59-A6C34878D82A}">
                    <a16:rowId xmlns:a16="http://schemas.microsoft.com/office/drawing/2014/main" val="2118007025"/>
                  </a:ext>
                </a:extLst>
              </a:tr>
              <a:tr h="361016">
                <a:tc>
                  <a:txBody>
                    <a:bodyPr/>
                    <a:lstStyle/>
                    <a:p>
                      <a:pPr marL="0" marR="0" lvl="0" indent="0" algn="l" rtl="0">
                        <a:lnSpc>
                          <a:spcPct val="100000"/>
                        </a:lnSpc>
                        <a:spcBef>
                          <a:spcPts val="0"/>
                        </a:spcBef>
                        <a:spcAft>
                          <a:spcPts val="0"/>
                        </a:spcAft>
                        <a:buClr>
                          <a:srgbClr val="000000"/>
                        </a:buClr>
                        <a:buSzPts val="1600"/>
                        <a:buFont typeface="Arial"/>
                        <a:buNone/>
                      </a:pPr>
                      <a:r>
                        <a:rPr lang="en-US" sz="1600" b="0" u="none" strike="noStrike" cap="none" dirty="0"/>
                        <a:t>Budgeted Inc/(Dec) in FB</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696,889)</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709,119)</a:t>
                      </a:r>
                      <a:endParaRPr sz="16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337179876"/>
                  </a:ext>
                </a:extLst>
              </a:tr>
              <a:tr h="361016">
                <a:tc>
                  <a:txBody>
                    <a:bodyPr/>
                    <a:lstStyle/>
                    <a:p>
                      <a:pPr marL="0" marR="0" lvl="0" indent="0" algn="l" rtl="0">
                        <a:lnSpc>
                          <a:spcPct val="100000"/>
                        </a:lnSpc>
                        <a:spcBef>
                          <a:spcPts val="0"/>
                        </a:spcBef>
                        <a:spcAft>
                          <a:spcPts val="0"/>
                        </a:spcAft>
                        <a:buClr>
                          <a:srgbClr val="000000"/>
                        </a:buClr>
                        <a:buSzPts val="1600"/>
                        <a:buFont typeface="Arial"/>
                        <a:buNone/>
                      </a:pPr>
                      <a:r>
                        <a:rPr lang="en-US" sz="1600" b="0" u="none" strike="noStrike" cap="none" dirty="0"/>
                        <a:t>Actual Ending FB Greater than Budgeted</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6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453,667</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6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   617,317</a:t>
                      </a:r>
                      <a:endParaRPr sz="1600" b="0" u="none" strike="noStrike" cap="none" dirty="0"/>
                    </a:p>
                  </a:txBody>
                  <a:tcPr marL="91450" marR="91450" marT="45725" marB="45725"/>
                </a:tc>
                <a:extLst>
                  <a:ext uri="{0D108BD9-81ED-4DB2-BD59-A6C34878D82A}">
                    <a16:rowId xmlns:a16="http://schemas.microsoft.com/office/drawing/2014/main" val="2084923678"/>
                  </a:ext>
                </a:extLst>
              </a:tr>
              <a:tr h="361016">
                <a:tc>
                  <a:txBody>
                    <a:bodyPr/>
                    <a:lstStyle/>
                    <a:p>
                      <a:pPr marL="0" marR="0" lvl="0" indent="0" algn="l" rtl="0">
                        <a:lnSpc>
                          <a:spcPct val="100000"/>
                        </a:lnSpc>
                        <a:spcBef>
                          <a:spcPts val="0"/>
                        </a:spcBef>
                        <a:spcAft>
                          <a:spcPts val="0"/>
                        </a:spcAft>
                        <a:buClr>
                          <a:srgbClr val="000000"/>
                        </a:buClr>
                        <a:buSzPts val="1600"/>
                        <a:buFont typeface="Arial"/>
                        <a:buNone/>
                      </a:pPr>
                      <a:r>
                        <a:rPr lang="en-US" sz="1600" b="0" u="none" strike="noStrike" cap="none" dirty="0"/>
                        <a:t>Budgeted Enrollment</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2,369.00</a:t>
                      </a:r>
                      <a:endParaRPr sz="16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2,348.00</a:t>
                      </a:r>
                      <a:endParaRPr sz="16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23260604"/>
                  </a:ext>
                </a:extLst>
              </a:tr>
              <a:tr h="361016">
                <a:tc>
                  <a:txBody>
                    <a:bodyPr/>
                    <a:lstStyle/>
                    <a:p>
                      <a:pPr marL="0" marR="0" lvl="0" indent="0" algn="l" rtl="0">
                        <a:lnSpc>
                          <a:spcPct val="100000"/>
                        </a:lnSpc>
                        <a:spcBef>
                          <a:spcPts val="0"/>
                        </a:spcBef>
                        <a:spcAft>
                          <a:spcPts val="0"/>
                        </a:spcAft>
                        <a:buClr>
                          <a:srgbClr val="000000"/>
                        </a:buClr>
                        <a:buSzPts val="1600"/>
                        <a:buFont typeface="Arial"/>
                        <a:buNone/>
                      </a:pPr>
                      <a:r>
                        <a:rPr lang="en-US" sz="1600" b="0" u="none" strike="noStrike" cap="none" dirty="0"/>
                        <a:t>Actual Enrollment</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2,368.11</a:t>
                      </a:r>
                      <a:endParaRPr sz="16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600" b="0" u="none" strike="noStrike" cap="none" dirty="0"/>
                        <a:t>2,351.11</a:t>
                      </a:r>
                      <a:endParaRPr sz="1600" b="0" u="none" strike="noStrike" cap="none" dirty="0"/>
                    </a:p>
                  </a:txBody>
                  <a:tcPr marL="91450" marR="91450" marT="45725" marB="45725"/>
                </a:tc>
                <a:extLst>
                  <a:ext uri="{0D108BD9-81ED-4DB2-BD59-A6C34878D82A}">
                    <a16:rowId xmlns:a16="http://schemas.microsoft.com/office/drawing/2014/main" val="3757178016"/>
                  </a:ext>
                </a:extLst>
              </a:tr>
            </a:tbl>
          </a:graphicData>
        </a:graphic>
      </p:graphicFrame>
    </p:spTree>
    <p:extLst>
      <p:ext uri="{BB962C8B-B14F-4D97-AF65-F5344CB8AC3E}">
        <p14:creationId xmlns:p14="http://schemas.microsoft.com/office/powerpoint/2010/main" val="1066017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170E0-22F1-4F70-97F5-3455531623B8}"/>
              </a:ext>
            </a:extLst>
          </p:cNvPr>
          <p:cNvSpPr>
            <a:spLocks noGrp="1"/>
          </p:cNvSpPr>
          <p:nvPr>
            <p:ph type="title"/>
          </p:nvPr>
        </p:nvSpPr>
        <p:spPr>
          <a:xfrm>
            <a:off x="677334" y="171128"/>
            <a:ext cx="8596668" cy="1066001"/>
          </a:xfrm>
        </p:spPr>
        <p:txBody>
          <a:bodyPr>
            <a:noAutofit/>
          </a:bodyPr>
          <a:lstStyle/>
          <a:p>
            <a:r>
              <a:rPr lang="en-US" sz="2800" dirty="0"/>
              <a:t>Items that Directly Affect Fund Balance</a:t>
            </a:r>
            <a:br>
              <a:rPr lang="en-US" sz="2800" dirty="0"/>
            </a:br>
            <a:r>
              <a:rPr lang="en-US" sz="1400" dirty="0"/>
              <a:t>These are revenues greater or less than budget that do not have offsetting expenditures and expenditure items greater or less than budget that do not have offsetting revenues</a:t>
            </a:r>
          </a:p>
        </p:txBody>
      </p:sp>
      <p:graphicFrame>
        <p:nvGraphicFramePr>
          <p:cNvPr id="3" name="Table 2">
            <a:extLst>
              <a:ext uri="{FF2B5EF4-FFF2-40B4-BE49-F238E27FC236}">
                <a16:creationId xmlns:a16="http://schemas.microsoft.com/office/drawing/2014/main" id="{D6E7F58A-1FE8-469C-803D-0912F873CF36}"/>
              </a:ext>
            </a:extLst>
          </p:cNvPr>
          <p:cNvGraphicFramePr>
            <a:graphicFrameLocks noGrp="1"/>
          </p:cNvGraphicFramePr>
          <p:nvPr>
            <p:extLst>
              <p:ext uri="{D42A27DB-BD31-4B8C-83A1-F6EECF244321}">
                <p14:modId xmlns:p14="http://schemas.microsoft.com/office/powerpoint/2010/main" val="1771167379"/>
              </p:ext>
            </p:extLst>
          </p:nvPr>
        </p:nvGraphicFramePr>
        <p:xfrm>
          <a:off x="685800" y="1237130"/>
          <a:ext cx="8875059" cy="5103892"/>
        </p:xfrm>
        <a:graphic>
          <a:graphicData uri="http://schemas.openxmlformats.org/drawingml/2006/table">
            <a:tbl>
              <a:tblPr firstRow="1" bandRow="1">
                <a:noFill/>
              </a:tblPr>
              <a:tblGrid>
                <a:gridCol w="6266329">
                  <a:extLst>
                    <a:ext uri="{9D8B030D-6E8A-4147-A177-3AD203B41FA5}">
                      <a16:colId xmlns:a16="http://schemas.microsoft.com/office/drawing/2014/main" val="991498220"/>
                    </a:ext>
                  </a:extLst>
                </a:gridCol>
                <a:gridCol w="2608730">
                  <a:extLst>
                    <a:ext uri="{9D8B030D-6E8A-4147-A177-3AD203B41FA5}">
                      <a16:colId xmlns:a16="http://schemas.microsoft.com/office/drawing/2014/main" val="4226261301"/>
                    </a:ext>
                  </a:extLst>
                </a:gridCol>
              </a:tblGrid>
              <a:tr h="335765">
                <a:tc>
                  <a:txBody>
                    <a:bodyPr/>
                    <a:lstStyle/>
                    <a:p>
                      <a:pPr marL="0" marR="0" lvl="0" indent="0" algn="l" rtl="0">
                        <a:lnSpc>
                          <a:spcPct val="100000"/>
                        </a:lnSpc>
                        <a:spcBef>
                          <a:spcPts val="0"/>
                        </a:spcBef>
                        <a:spcAft>
                          <a:spcPts val="0"/>
                        </a:spcAft>
                        <a:buClr>
                          <a:srgbClr val="000000"/>
                        </a:buClr>
                        <a:buSzPts val="1800"/>
                        <a:buFont typeface="Arial"/>
                        <a:buNone/>
                      </a:pP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u="none" strike="noStrike" cap="none" dirty="0"/>
                        <a:t>       August 31, 2025</a:t>
                      </a:r>
                      <a:endParaRPr sz="1400" u="none" strike="noStrike" cap="none" dirty="0"/>
                    </a:p>
                  </a:txBody>
                  <a:tcPr marL="91450" marR="91450" marT="45725" marB="45725">
                    <a:solidFill>
                      <a:schemeClr val="accent2"/>
                    </a:solidFill>
                  </a:tcPr>
                </a:tc>
                <a:extLst>
                  <a:ext uri="{0D108BD9-81ED-4DB2-BD59-A6C34878D82A}">
                    <a16:rowId xmlns:a16="http://schemas.microsoft.com/office/drawing/2014/main" val="142020496"/>
                  </a:ext>
                </a:extLst>
              </a:tr>
              <a:tr h="307785">
                <a:tc>
                  <a:txBody>
                    <a:bodyPr/>
                    <a:lstStyle/>
                    <a:p>
                      <a:pPr marL="0" marR="0" lvl="0" indent="0" algn="l" rtl="0">
                        <a:lnSpc>
                          <a:spcPct val="100000"/>
                        </a:lnSpc>
                        <a:spcBef>
                          <a:spcPts val="0"/>
                        </a:spcBef>
                        <a:spcAft>
                          <a:spcPts val="0"/>
                        </a:spcAft>
                        <a:buClr>
                          <a:srgbClr val="000000"/>
                        </a:buClr>
                        <a:buSzPts val="1800"/>
                        <a:buFont typeface="Arial"/>
                        <a:buNone/>
                      </a:pPr>
                      <a:r>
                        <a:rPr lang="en-US" sz="1400" b="0" u="none" strike="noStrike" cap="none" dirty="0"/>
                        <a:t>Local Taxes Greater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a:t>
                      </a:r>
                      <a:r>
                        <a:rPr lang="en-US" sz="1400" b="0" i="0" u="none" strike="noStrike" cap="none" dirty="0">
                          <a:latin typeface="Arial"/>
                          <a:ea typeface="Arial"/>
                          <a:cs typeface="Arial"/>
                          <a:sym typeface="Arial"/>
                        </a:rPr>
                        <a:t>237,158</a:t>
                      </a:r>
                      <a:endParaRPr sz="1400" b="0" u="none" strike="noStrike" cap="none" dirty="0"/>
                    </a:p>
                  </a:txBody>
                  <a:tcPr marL="91450" marR="91450" marT="45725" marB="45725"/>
                </a:tc>
                <a:extLst>
                  <a:ext uri="{0D108BD9-81ED-4DB2-BD59-A6C34878D82A}">
                    <a16:rowId xmlns:a16="http://schemas.microsoft.com/office/drawing/2014/main" val="542605833"/>
                  </a:ext>
                </a:extLst>
              </a:tr>
              <a:tr h="30778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Timber Excise Greater than Budget</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24,659</a:t>
                      </a:r>
                    </a:p>
                  </a:txBody>
                  <a:tcPr marL="91450" marR="91450" marT="45725" marB="45725">
                    <a:solidFill>
                      <a:schemeClr val="accent1">
                        <a:lumMod val="20000"/>
                        <a:lumOff val="80000"/>
                      </a:schemeClr>
                    </a:solidFill>
                  </a:tcPr>
                </a:tc>
                <a:extLst>
                  <a:ext uri="{0D108BD9-81ED-4DB2-BD59-A6C34878D82A}">
                    <a16:rowId xmlns:a16="http://schemas.microsoft.com/office/drawing/2014/main" val="2496030440"/>
                  </a:ext>
                </a:extLst>
              </a:tr>
              <a:tr h="30778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Legislative One-Time $50/Student Allocation</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114,000</a:t>
                      </a:r>
                      <a:endParaRPr sz="1400" b="0" u="none" strike="noStrike" cap="none" dirty="0"/>
                    </a:p>
                  </a:txBody>
                  <a:tcPr marL="91450" marR="91450" marT="45725" marB="45725"/>
                </a:tc>
                <a:extLst>
                  <a:ext uri="{0D108BD9-81ED-4DB2-BD59-A6C34878D82A}">
                    <a16:rowId xmlns:a16="http://schemas.microsoft.com/office/drawing/2014/main" val="1358753658"/>
                  </a:ext>
                </a:extLst>
              </a:tr>
              <a:tr h="404199">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Paying 24-25 Bus Payment Deferred to 25-26 (per Budget)</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117,000)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2770673405"/>
                  </a:ext>
                </a:extLst>
              </a:tr>
              <a:tr h="307785">
                <a:tc>
                  <a:txBody>
                    <a:bodyPr/>
                    <a:lstStyle/>
                    <a:p>
                      <a:pPr marL="0" marR="0" lvl="0" indent="0" algn="l" rtl="0">
                        <a:lnSpc>
                          <a:spcPct val="100000"/>
                        </a:lnSpc>
                        <a:spcBef>
                          <a:spcPts val="0"/>
                        </a:spcBef>
                        <a:spcAft>
                          <a:spcPts val="0"/>
                        </a:spcAft>
                        <a:buClr>
                          <a:srgbClr val="000000"/>
                        </a:buClr>
                        <a:buSzPts val="1800"/>
                        <a:buFont typeface="Arial"/>
                        <a:buNone/>
                      </a:pPr>
                      <a:r>
                        <a:rPr lang="en-US" sz="1400" b="0" u="none" strike="noStrike" cap="none" dirty="0"/>
                        <a:t>Woodland Portion of KWRL Unfunded/Utilities Less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16,700</a:t>
                      </a:r>
                      <a:endParaRPr sz="1400" b="0" u="none" strike="noStrike" cap="none" dirty="0"/>
                    </a:p>
                  </a:txBody>
                  <a:tcPr marL="91450" marR="91450" marT="45725" marB="45725"/>
                </a:tc>
                <a:extLst>
                  <a:ext uri="{0D108BD9-81ED-4DB2-BD59-A6C34878D82A}">
                    <a16:rowId xmlns:a16="http://schemas.microsoft.com/office/drawing/2014/main" val="218308221"/>
                  </a:ext>
                </a:extLst>
              </a:tr>
              <a:tr h="531623">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Special Education Revenues Greater than Budget ($205,000) and Special Education Expenditures Less than Budget  ($173,000)                             </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378,000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839847062"/>
                  </a:ext>
                </a:extLst>
              </a:tr>
              <a:tr h="531623">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t>Food Service Revenues Less than Budget and Expenditures Greater Than Budget</a:t>
                      </a:r>
                      <a:endParaRPr sz="1400" b="1"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1"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66,000)</a:t>
                      </a:r>
                      <a:endParaRPr sz="1400" b="0" u="none" strike="noStrike" cap="none" dirty="0"/>
                    </a:p>
                  </a:txBody>
                  <a:tcPr marL="91450" marR="91450" marT="45725" marB="45725"/>
                </a:tc>
                <a:extLst>
                  <a:ext uri="{0D108BD9-81ED-4DB2-BD59-A6C34878D82A}">
                    <a16:rowId xmlns:a16="http://schemas.microsoft.com/office/drawing/2014/main" val="2118007025"/>
                  </a:ext>
                </a:extLst>
              </a:tr>
              <a:tr h="531623">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WCC Revenues Greater than Budgeted ($24,000) and Expenditures Less than Budget ($16,000)</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40,000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337179876"/>
                  </a:ext>
                </a:extLst>
              </a:tr>
              <a:tr h="306779">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Cert and Classified Subs Greater than Budgeted</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65,000)</a:t>
                      </a:r>
                      <a:endParaRPr sz="1400" b="0" u="none" strike="noStrike" cap="none" dirty="0"/>
                    </a:p>
                  </a:txBody>
                  <a:tcPr marL="91450" marR="91450" marT="45725" marB="45725"/>
                </a:tc>
                <a:extLst>
                  <a:ext uri="{0D108BD9-81ED-4DB2-BD59-A6C34878D82A}">
                    <a16:rowId xmlns:a16="http://schemas.microsoft.com/office/drawing/2014/main" val="2084923678"/>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Investment Interest Less than Budgeted</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65,000)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23260604"/>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ESD112 Risk Pool Rebate</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89,000</a:t>
                      </a:r>
                      <a:endParaRPr sz="1400" b="0" u="none" strike="noStrike" cap="none" dirty="0"/>
                    </a:p>
                  </a:txBody>
                  <a:tcPr marL="91450" marR="91450" marT="45725" marB="45725"/>
                </a:tc>
                <a:extLst>
                  <a:ext uri="{0D108BD9-81ED-4DB2-BD59-A6C34878D82A}">
                    <a16:rowId xmlns:a16="http://schemas.microsoft.com/office/drawing/2014/main" val="1170169845"/>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Summer Maintenance Projects</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120,000)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3168613477"/>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State Transitional Bilingual Revenues Greater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31,000</a:t>
                      </a:r>
                      <a:endParaRPr sz="1400" b="0" u="none" strike="noStrike" cap="none" dirty="0"/>
                    </a:p>
                  </a:txBody>
                  <a:tcPr marL="91450" marR="91450" marT="45725" marB="45725"/>
                </a:tc>
                <a:extLst>
                  <a:ext uri="{0D108BD9-81ED-4DB2-BD59-A6C34878D82A}">
                    <a16:rowId xmlns:a16="http://schemas.microsoft.com/office/drawing/2014/main" val="3757178016"/>
                  </a:ext>
                </a:extLst>
              </a:tr>
            </a:tbl>
          </a:graphicData>
        </a:graphic>
      </p:graphicFrame>
    </p:spTree>
    <p:extLst>
      <p:ext uri="{BB962C8B-B14F-4D97-AF65-F5344CB8AC3E}">
        <p14:creationId xmlns:p14="http://schemas.microsoft.com/office/powerpoint/2010/main" val="291040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170E0-22F1-4F70-97F5-3455531623B8}"/>
              </a:ext>
            </a:extLst>
          </p:cNvPr>
          <p:cNvSpPr>
            <a:spLocks noGrp="1"/>
          </p:cNvSpPr>
          <p:nvPr>
            <p:ph type="title"/>
          </p:nvPr>
        </p:nvSpPr>
        <p:spPr>
          <a:xfrm>
            <a:off x="677334" y="171128"/>
            <a:ext cx="8596668" cy="1066001"/>
          </a:xfrm>
        </p:spPr>
        <p:txBody>
          <a:bodyPr>
            <a:noAutofit/>
          </a:bodyPr>
          <a:lstStyle/>
          <a:p>
            <a:r>
              <a:rPr lang="en-US" sz="2800" dirty="0"/>
              <a:t>Items that Directly Affect Fund Balance</a:t>
            </a:r>
            <a:br>
              <a:rPr lang="en-US" sz="2800" dirty="0"/>
            </a:br>
            <a:r>
              <a:rPr lang="en-US" sz="1400" dirty="0"/>
              <a:t>These are revenues greater or less than budget that do not have offsetting expenditures and expenditure items greater or less than budget that do not have offsetting revenues</a:t>
            </a:r>
          </a:p>
        </p:txBody>
      </p:sp>
      <p:graphicFrame>
        <p:nvGraphicFramePr>
          <p:cNvPr id="3" name="Table 2">
            <a:extLst>
              <a:ext uri="{FF2B5EF4-FFF2-40B4-BE49-F238E27FC236}">
                <a16:creationId xmlns:a16="http://schemas.microsoft.com/office/drawing/2014/main" id="{D6E7F58A-1FE8-469C-803D-0912F873CF36}"/>
              </a:ext>
            </a:extLst>
          </p:cNvPr>
          <p:cNvGraphicFramePr>
            <a:graphicFrameLocks noGrp="1"/>
          </p:cNvGraphicFramePr>
          <p:nvPr>
            <p:extLst/>
          </p:nvPr>
        </p:nvGraphicFramePr>
        <p:xfrm>
          <a:off x="685800" y="1237130"/>
          <a:ext cx="8875059" cy="5103892"/>
        </p:xfrm>
        <a:graphic>
          <a:graphicData uri="http://schemas.openxmlformats.org/drawingml/2006/table">
            <a:tbl>
              <a:tblPr firstRow="1" bandRow="1">
                <a:noFill/>
              </a:tblPr>
              <a:tblGrid>
                <a:gridCol w="6266329">
                  <a:extLst>
                    <a:ext uri="{9D8B030D-6E8A-4147-A177-3AD203B41FA5}">
                      <a16:colId xmlns:a16="http://schemas.microsoft.com/office/drawing/2014/main" val="991498220"/>
                    </a:ext>
                  </a:extLst>
                </a:gridCol>
                <a:gridCol w="2608730">
                  <a:extLst>
                    <a:ext uri="{9D8B030D-6E8A-4147-A177-3AD203B41FA5}">
                      <a16:colId xmlns:a16="http://schemas.microsoft.com/office/drawing/2014/main" val="4226261301"/>
                    </a:ext>
                  </a:extLst>
                </a:gridCol>
              </a:tblGrid>
              <a:tr h="335765">
                <a:tc>
                  <a:txBody>
                    <a:bodyPr/>
                    <a:lstStyle/>
                    <a:p>
                      <a:pPr marL="0" marR="0" lvl="0" indent="0" algn="l" rtl="0">
                        <a:lnSpc>
                          <a:spcPct val="100000"/>
                        </a:lnSpc>
                        <a:spcBef>
                          <a:spcPts val="0"/>
                        </a:spcBef>
                        <a:spcAft>
                          <a:spcPts val="0"/>
                        </a:spcAft>
                        <a:buClr>
                          <a:srgbClr val="000000"/>
                        </a:buClr>
                        <a:buSzPts val="1800"/>
                        <a:buFont typeface="Arial"/>
                        <a:buNone/>
                      </a:pP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u="none" strike="noStrike" cap="none" dirty="0"/>
                        <a:t>       August 31, 2025</a:t>
                      </a:r>
                      <a:endParaRPr sz="1400" u="none" strike="noStrike" cap="none" dirty="0"/>
                    </a:p>
                  </a:txBody>
                  <a:tcPr marL="91450" marR="91450" marT="45725" marB="45725">
                    <a:solidFill>
                      <a:schemeClr val="accent2"/>
                    </a:solidFill>
                  </a:tcPr>
                </a:tc>
                <a:extLst>
                  <a:ext uri="{0D108BD9-81ED-4DB2-BD59-A6C34878D82A}">
                    <a16:rowId xmlns:a16="http://schemas.microsoft.com/office/drawing/2014/main" val="142020496"/>
                  </a:ext>
                </a:extLst>
              </a:tr>
              <a:tr h="307785">
                <a:tc>
                  <a:txBody>
                    <a:bodyPr/>
                    <a:lstStyle/>
                    <a:p>
                      <a:pPr marL="0" marR="0" lvl="0" indent="0" algn="l" rtl="0">
                        <a:lnSpc>
                          <a:spcPct val="100000"/>
                        </a:lnSpc>
                        <a:spcBef>
                          <a:spcPts val="0"/>
                        </a:spcBef>
                        <a:spcAft>
                          <a:spcPts val="0"/>
                        </a:spcAft>
                        <a:buClr>
                          <a:srgbClr val="000000"/>
                        </a:buClr>
                        <a:buSzPts val="1800"/>
                        <a:buFont typeface="Arial"/>
                        <a:buNone/>
                      </a:pPr>
                      <a:r>
                        <a:rPr lang="en-US" sz="1400" b="0" u="none" strike="noStrike" cap="none" dirty="0"/>
                        <a:t>Local Taxes Greater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a:t>
                      </a:r>
                      <a:r>
                        <a:rPr lang="en-US" sz="1400" b="0" i="0" u="none" strike="noStrike" cap="none" dirty="0">
                          <a:latin typeface="Arial"/>
                          <a:ea typeface="Arial"/>
                          <a:cs typeface="Arial"/>
                          <a:sym typeface="Arial"/>
                        </a:rPr>
                        <a:t>237,158</a:t>
                      </a:r>
                      <a:endParaRPr sz="1400" b="0" u="none" strike="noStrike" cap="none" dirty="0"/>
                    </a:p>
                  </a:txBody>
                  <a:tcPr marL="91450" marR="91450" marT="45725" marB="45725"/>
                </a:tc>
                <a:extLst>
                  <a:ext uri="{0D108BD9-81ED-4DB2-BD59-A6C34878D82A}">
                    <a16:rowId xmlns:a16="http://schemas.microsoft.com/office/drawing/2014/main" val="542605833"/>
                  </a:ext>
                </a:extLst>
              </a:tr>
              <a:tr h="30778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Timber Excise Greater than Budget</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24,659</a:t>
                      </a:r>
                    </a:p>
                  </a:txBody>
                  <a:tcPr marL="91450" marR="91450" marT="45725" marB="45725">
                    <a:solidFill>
                      <a:schemeClr val="accent1">
                        <a:lumMod val="20000"/>
                        <a:lumOff val="80000"/>
                      </a:schemeClr>
                    </a:solidFill>
                  </a:tcPr>
                </a:tc>
                <a:extLst>
                  <a:ext uri="{0D108BD9-81ED-4DB2-BD59-A6C34878D82A}">
                    <a16:rowId xmlns:a16="http://schemas.microsoft.com/office/drawing/2014/main" val="2496030440"/>
                  </a:ext>
                </a:extLst>
              </a:tr>
              <a:tr h="307785">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Legislative One-Time $50/Student Allocation</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114,000</a:t>
                      </a:r>
                      <a:endParaRPr sz="1400" b="0" u="none" strike="noStrike" cap="none" dirty="0"/>
                    </a:p>
                  </a:txBody>
                  <a:tcPr marL="91450" marR="91450" marT="45725" marB="45725"/>
                </a:tc>
                <a:extLst>
                  <a:ext uri="{0D108BD9-81ED-4DB2-BD59-A6C34878D82A}">
                    <a16:rowId xmlns:a16="http://schemas.microsoft.com/office/drawing/2014/main" val="1358753658"/>
                  </a:ext>
                </a:extLst>
              </a:tr>
              <a:tr h="404199">
                <a:tc>
                  <a:txBody>
                    <a:bodyPr/>
                    <a:lstStyle/>
                    <a:p>
                      <a:pPr marL="0" marR="0" lvl="0" indent="0" algn="l" rtl="0">
                        <a:lnSpc>
                          <a:spcPct val="100000"/>
                        </a:lnSpc>
                        <a:spcBef>
                          <a:spcPts val="0"/>
                        </a:spcBef>
                        <a:spcAft>
                          <a:spcPts val="0"/>
                        </a:spcAft>
                        <a:buClr>
                          <a:srgbClr val="000000"/>
                        </a:buClr>
                        <a:buSzPts val="1400"/>
                        <a:buFont typeface="Arial"/>
                        <a:buNone/>
                      </a:pPr>
                      <a:r>
                        <a:rPr lang="en-US" sz="1400" b="0" u="none" strike="noStrike" cap="none" dirty="0"/>
                        <a:t>Paying 24-25 Bus Payment Deferred to 25-26 (per Budget)</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117,000)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2770673405"/>
                  </a:ext>
                </a:extLst>
              </a:tr>
              <a:tr h="307785">
                <a:tc>
                  <a:txBody>
                    <a:bodyPr/>
                    <a:lstStyle/>
                    <a:p>
                      <a:pPr marL="0" marR="0" lvl="0" indent="0" algn="l" rtl="0">
                        <a:lnSpc>
                          <a:spcPct val="100000"/>
                        </a:lnSpc>
                        <a:spcBef>
                          <a:spcPts val="0"/>
                        </a:spcBef>
                        <a:spcAft>
                          <a:spcPts val="0"/>
                        </a:spcAft>
                        <a:buClr>
                          <a:srgbClr val="000000"/>
                        </a:buClr>
                        <a:buSzPts val="1800"/>
                        <a:buFont typeface="Arial"/>
                        <a:buNone/>
                      </a:pPr>
                      <a:r>
                        <a:rPr lang="en-US" sz="1400" b="0" u="none" strike="noStrike" cap="none" dirty="0"/>
                        <a:t>Woodland Portion of KWRL Unfunded/Utilities Less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16,700</a:t>
                      </a:r>
                      <a:endParaRPr sz="1400" b="0" u="none" strike="noStrike" cap="none" dirty="0"/>
                    </a:p>
                  </a:txBody>
                  <a:tcPr marL="91450" marR="91450" marT="45725" marB="45725"/>
                </a:tc>
                <a:extLst>
                  <a:ext uri="{0D108BD9-81ED-4DB2-BD59-A6C34878D82A}">
                    <a16:rowId xmlns:a16="http://schemas.microsoft.com/office/drawing/2014/main" val="218308221"/>
                  </a:ext>
                </a:extLst>
              </a:tr>
              <a:tr h="531623">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Special Education Revenues Greater than Budget ($205,000) and Special Education Expenditures Less than Budget  ($173,000)                             </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378,000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839847062"/>
                  </a:ext>
                </a:extLst>
              </a:tr>
              <a:tr h="531623">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t>Food Service Revenues Less than Budget and Expenditures Greater Than Budget</a:t>
                      </a:r>
                      <a:endParaRPr sz="1400" b="1"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1"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66,000)</a:t>
                      </a:r>
                      <a:endParaRPr sz="1400" b="0" u="none" strike="noStrike" cap="none" dirty="0"/>
                    </a:p>
                  </a:txBody>
                  <a:tcPr marL="91450" marR="91450" marT="45725" marB="45725"/>
                </a:tc>
                <a:extLst>
                  <a:ext uri="{0D108BD9-81ED-4DB2-BD59-A6C34878D82A}">
                    <a16:rowId xmlns:a16="http://schemas.microsoft.com/office/drawing/2014/main" val="2118007025"/>
                  </a:ext>
                </a:extLst>
              </a:tr>
              <a:tr h="531623">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WCC Revenues Greater than Budgeted ($24,000) and Expenditures Less than Budget ($16,000)</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endParaRPr lang="en-US" sz="1400" b="0" u="none" strike="noStrike" cap="none" dirty="0"/>
                    </a:p>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40,000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337179876"/>
                  </a:ext>
                </a:extLst>
              </a:tr>
              <a:tr h="306779">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Cert and Classified Subs Greater than Budgeted</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65,000)</a:t>
                      </a:r>
                      <a:endParaRPr sz="1400" b="0" u="none" strike="noStrike" cap="none" dirty="0"/>
                    </a:p>
                  </a:txBody>
                  <a:tcPr marL="91450" marR="91450" marT="45725" marB="45725"/>
                </a:tc>
                <a:extLst>
                  <a:ext uri="{0D108BD9-81ED-4DB2-BD59-A6C34878D82A}">
                    <a16:rowId xmlns:a16="http://schemas.microsoft.com/office/drawing/2014/main" val="2084923678"/>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Investment Interest Less than Budgeted</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65,000)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123260604"/>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ESD112 Risk Pool Rebate</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89,000</a:t>
                      </a:r>
                      <a:endParaRPr sz="1400" b="0" u="none" strike="noStrike" cap="none" dirty="0"/>
                    </a:p>
                  </a:txBody>
                  <a:tcPr marL="91450" marR="91450" marT="45725" marB="45725"/>
                </a:tc>
                <a:extLst>
                  <a:ext uri="{0D108BD9-81ED-4DB2-BD59-A6C34878D82A}">
                    <a16:rowId xmlns:a16="http://schemas.microsoft.com/office/drawing/2014/main" val="1170169845"/>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Summer Maintenance Projects</a:t>
                      </a:r>
                      <a:endParaRPr sz="1400" b="0" u="none" strike="noStrike" cap="none" dirty="0"/>
                    </a:p>
                  </a:txBody>
                  <a:tcPr marL="91450" marR="91450" marT="45725" marB="45725">
                    <a:solidFill>
                      <a:schemeClr val="accent1">
                        <a:lumMod val="20000"/>
                        <a:lumOff val="80000"/>
                      </a:schemeClr>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120,000)</a:t>
                      </a:r>
                      <a:endParaRPr sz="1400" b="0" u="none" strike="noStrike" cap="none" dirty="0"/>
                    </a:p>
                  </a:txBody>
                  <a:tcPr marL="91450" marR="91450" marT="45725" marB="45725">
                    <a:solidFill>
                      <a:schemeClr val="accent1">
                        <a:lumMod val="20000"/>
                        <a:lumOff val="80000"/>
                      </a:schemeClr>
                    </a:solidFill>
                  </a:tcPr>
                </a:tc>
                <a:extLst>
                  <a:ext uri="{0D108BD9-81ED-4DB2-BD59-A6C34878D82A}">
                    <a16:rowId xmlns:a16="http://schemas.microsoft.com/office/drawing/2014/main" val="3168613477"/>
                  </a:ext>
                </a:extLst>
              </a:tr>
              <a:tr h="307785">
                <a:tc>
                  <a:txBody>
                    <a:bodyPr/>
                    <a:lstStyle/>
                    <a:p>
                      <a:pPr marL="0" marR="0" lvl="0" indent="0" algn="l" rtl="0">
                        <a:lnSpc>
                          <a:spcPct val="100000"/>
                        </a:lnSpc>
                        <a:spcBef>
                          <a:spcPts val="0"/>
                        </a:spcBef>
                        <a:spcAft>
                          <a:spcPts val="0"/>
                        </a:spcAft>
                        <a:buClr>
                          <a:srgbClr val="000000"/>
                        </a:buClr>
                        <a:buSzPts val="1600"/>
                        <a:buFont typeface="Arial"/>
                        <a:buNone/>
                      </a:pPr>
                      <a:r>
                        <a:rPr lang="en-US" sz="1400" b="0" u="none" strike="noStrike" cap="none" dirty="0"/>
                        <a:t>State Transitional Bilingual Revenues Greater than Budget</a:t>
                      </a:r>
                      <a:endParaRPr sz="1400" b="0" u="none" strike="noStrike" cap="none"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400" b="0" u="none" strike="noStrike" cap="none" dirty="0"/>
                        <a:t>$       31,000</a:t>
                      </a:r>
                      <a:endParaRPr sz="1400" b="0" u="none" strike="noStrike" cap="none" dirty="0"/>
                    </a:p>
                  </a:txBody>
                  <a:tcPr marL="91450" marR="91450" marT="45725" marB="45725"/>
                </a:tc>
                <a:extLst>
                  <a:ext uri="{0D108BD9-81ED-4DB2-BD59-A6C34878D82A}">
                    <a16:rowId xmlns:a16="http://schemas.microsoft.com/office/drawing/2014/main" val="3757178016"/>
                  </a:ext>
                </a:extLst>
              </a:tr>
            </a:tbl>
          </a:graphicData>
        </a:graphic>
      </p:graphicFrame>
    </p:spTree>
    <p:extLst>
      <p:ext uri="{BB962C8B-B14F-4D97-AF65-F5344CB8AC3E}">
        <p14:creationId xmlns:p14="http://schemas.microsoft.com/office/powerpoint/2010/main" val="299762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39D83-854A-4787-B9FA-693219799887}"/>
              </a:ext>
            </a:extLst>
          </p:cNvPr>
          <p:cNvSpPr>
            <a:spLocks noGrp="1"/>
          </p:cNvSpPr>
          <p:nvPr>
            <p:ph type="title"/>
          </p:nvPr>
        </p:nvSpPr>
        <p:spPr>
          <a:xfrm>
            <a:off x="677334" y="609600"/>
            <a:ext cx="8596668" cy="513347"/>
          </a:xfrm>
        </p:spPr>
        <p:txBody>
          <a:bodyPr>
            <a:noAutofit/>
          </a:bodyPr>
          <a:lstStyle/>
          <a:p>
            <a:r>
              <a:rPr lang="en-US" sz="2800" dirty="0"/>
              <a:t>Levy/Local Funds</a:t>
            </a:r>
          </a:p>
        </p:txBody>
      </p:sp>
      <p:graphicFrame>
        <p:nvGraphicFramePr>
          <p:cNvPr id="3" name="Table 2">
            <a:extLst>
              <a:ext uri="{FF2B5EF4-FFF2-40B4-BE49-F238E27FC236}">
                <a16:creationId xmlns:a16="http://schemas.microsoft.com/office/drawing/2014/main" id="{9BF1DA65-1153-4383-80DF-C6F716B7526D}"/>
              </a:ext>
            </a:extLst>
          </p:cNvPr>
          <p:cNvGraphicFramePr>
            <a:graphicFrameLocks noGrp="1"/>
          </p:cNvGraphicFramePr>
          <p:nvPr>
            <p:extLst>
              <p:ext uri="{D42A27DB-BD31-4B8C-83A1-F6EECF244321}">
                <p14:modId xmlns:p14="http://schemas.microsoft.com/office/powerpoint/2010/main" val="835693610"/>
              </p:ext>
            </p:extLst>
          </p:nvPr>
        </p:nvGraphicFramePr>
        <p:xfrm>
          <a:off x="654269" y="1227221"/>
          <a:ext cx="8619732" cy="5347334"/>
        </p:xfrm>
        <a:graphic>
          <a:graphicData uri="http://schemas.openxmlformats.org/drawingml/2006/table">
            <a:tbl>
              <a:tblPr firstRow="1" bandRow="1">
                <a:noFill/>
              </a:tblPr>
              <a:tblGrid>
                <a:gridCol w="4625566">
                  <a:extLst>
                    <a:ext uri="{9D8B030D-6E8A-4147-A177-3AD203B41FA5}">
                      <a16:colId xmlns:a16="http://schemas.microsoft.com/office/drawing/2014/main" val="513049703"/>
                    </a:ext>
                  </a:extLst>
                </a:gridCol>
                <a:gridCol w="2104908">
                  <a:extLst>
                    <a:ext uri="{9D8B030D-6E8A-4147-A177-3AD203B41FA5}">
                      <a16:colId xmlns:a16="http://schemas.microsoft.com/office/drawing/2014/main" val="3864288604"/>
                    </a:ext>
                  </a:extLst>
                </a:gridCol>
                <a:gridCol w="1889258">
                  <a:extLst>
                    <a:ext uri="{9D8B030D-6E8A-4147-A177-3AD203B41FA5}">
                      <a16:colId xmlns:a16="http://schemas.microsoft.com/office/drawing/2014/main" val="1206245750"/>
                    </a:ext>
                  </a:extLst>
                </a:gridCol>
              </a:tblGrid>
              <a:tr h="788018">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Expenditure Type</a:t>
                      </a:r>
                      <a:endParaRPr sz="1400" u="none" strike="noStrike" cap="none" dirty="0"/>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Levy Dollars</a:t>
                      </a:r>
                      <a:r>
                        <a:rPr lang="en-US" sz="1400" u="none" strike="noStrike" cap="none" dirty="0">
                          <a:solidFill>
                            <a:schemeClr val="tx1"/>
                          </a:solidFill>
                        </a:rPr>
                        <a:t>   </a:t>
                      </a:r>
                      <a:r>
                        <a:rPr lang="en-US" sz="1800" u="none" strike="noStrike" cap="none" dirty="0">
                          <a:solidFill>
                            <a:schemeClr val="dk1"/>
                          </a:solidFill>
                        </a:rPr>
                        <a:t>2024-2025</a:t>
                      </a:r>
                    </a:p>
                  </a:txBody>
                  <a:tcPr marL="91450" marR="91450" marT="45725" marB="45725">
                    <a:solidFill>
                      <a:schemeClr val="accent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solidFill>
                            <a:schemeClr val="dk1"/>
                          </a:solidFill>
                        </a:rPr>
                        <a:t>Levy Dollars</a:t>
                      </a:r>
                      <a:r>
                        <a:rPr lang="en-US" sz="1400" u="none" strike="noStrike" cap="none" dirty="0">
                          <a:solidFill>
                            <a:schemeClr val="tx1"/>
                          </a:solidFill>
                        </a:rPr>
                        <a:t>   </a:t>
                      </a:r>
                      <a:r>
                        <a:rPr lang="en-US" sz="1800" u="none" strike="noStrike" cap="none" dirty="0">
                          <a:solidFill>
                            <a:schemeClr val="dk1"/>
                          </a:solidFill>
                        </a:rPr>
                        <a:t>2023-2024</a:t>
                      </a:r>
                      <a:endParaRPr sz="1400" u="none" strike="noStrike" cap="none" dirty="0"/>
                    </a:p>
                  </a:txBody>
                  <a:tcPr marL="91450" marR="91450" marT="45725" marB="45725">
                    <a:solidFill>
                      <a:schemeClr val="accent2"/>
                    </a:solidFill>
                  </a:tcPr>
                </a:tc>
                <a:extLst>
                  <a:ext uri="{0D108BD9-81ED-4DB2-BD59-A6C34878D82A}">
                    <a16:rowId xmlns:a16="http://schemas.microsoft.com/office/drawing/2014/main" val="2617998773"/>
                  </a:ext>
                </a:extLst>
              </a:tr>
              <a:tr h="43153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Certificated Salaries</a:t>
                      </a:r>
                      <a:endParaRPr sz="1400" u="none" strike="noStrike" cap="none" dirty="0">
                        <a:latin typeface="+mj-lt"/>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785,000</a:t>
                      </a:r>
                      <a:endParaRPr sz="1400" u="none" strike="noStrike" cap="none" dirty="0">
                        <a:latin typeface="+mj-lt"/>
                      </a:endParaRPr>
                    </a:p>
                  </a:txBody>
                  <a:tcPr marL="9525" marR="9525" marT="9525" marB="0" anchor="b"/>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640,000</a:t>
                      </a:r>
                      <a:endParaRPr sz="1400" u="none" strike="noStrike" cap="none" dirty="0">
                        <a:latin typeface="+mj-lt"/>
                      </a:endParaRPr>
                    </a:p>
                  </a:txBody>
                  <a:tcPr marL="9525" marR="9525" marT="9525" marB="0" anchor="b"/>
                </a:tc>
                <a:extLst>
                  <a:ext uri="{0D108BD9-81ED-4DB2-BD59-A6C34878D82A}">
                    <a16:rowId xmlns:a16="http://schemas.microsoft.com/office/drawing/2014/main" val="2554659833"/>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Classified Salaries</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1,334,500</a:t>
                      </a:r>
                      <a:endParaRPr sz="1400" u="none" strike="noStrike" cap="none" dirty="0">
                        <a:latin typeface="+mj-lt"/>
                      </a:endParaRPr>
                    </a:p>
                  </a:txBody>
                  <a:tcPr marL="9525" marR="9525" marT="9525" marB="0" anchor="b">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1,273,000</a:t>
                      </a:r>
                      <a:endParaRPr sz="1400" u="none" strike="noStrike" cap="none" dirty="0">
                        <a:latin typeface="+mj-lt"/>
                      </a:endParaRPr>
                    </a:p>
                  </a:txBody>
                  <a:tcPr marL="9525" marR="9525" marT="9525" marB="0" anchor="b">
                    <a:solidFill>
                      <a:schemeClr val="accent2">
                        <a:lumMod val="40000"/>
                        <a:lumOff val="60000"/>
                      </a:schemeClr>
                    </a:solidFill>
                  </a:tcPr>
                </a:tc>
                <a:extLst>
                  <a:ext uri="{0D108BD9-81ED-4DB2-BD59-A6C34878D82A}">
                    <a16:rowId xmlns:a16="http://schemas.microsoft.com/office/drawing/2014/main" val="1239937588"/>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Administrator Salaries</a:t>
                      </a:r>
                      <a:endParaRPr sz="1400" u="none" strike="noStrike" cap="none" dirty="0">
                        <a:latin typeface="+mj-lt"/>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245,500</a:t>
                      </a:r>
                      <a:endParaRPr sz="1400" u="none" strike="noStrike" cap="none" dirty="0">
                        <a:latin typeface="+mj-lt"/>
                      </a:endParaRPr>
                    </a:p>
                  </a:txBody>
                  <a:tcPr marL="9525" marR="9525" marT="9525" marB="0" anchor="b"/>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275,000</a:t>
                      </a:r>
                      <a:endParaRPr sz="1400" u="none" strike="noStrike" cap="none" dirty="0">
                        <a:latin typeface="+mj-lt"/>
                      </a:endParaRPr>
                    </a:p>
                  </a:txBody>
                  <a:tcPr marL="9525" marR="9525" marT="9525" marB="0" anchor="b"/>
                </a:tc>
                <a:extLst>
                  <a:ext uri="{0D108BD9-81ED-4DB2-BD59-A6C34878D82A}">
                    <a16:rowId xmlns:a16="http://schemas.microsoft.com/office/drawing/2014/main" val="1943214193"/>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Substitutes</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rPr>
                        <a:t>$      336,000</a:t>
                      </a:r>
                      <a:endParaRPr sz="1400" u="none" strike="noStrike" cap="none" dirty="0">
                        <a:latin typeface="+mj-lt"/>
                      </a:endParaRPr>
                    </a:p>
                  </a:txBody>
                  <a:tcPr marL="9525" marR="9525" marT="9525" marB="0" anchor="b">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rPr>
                        <a:t>$      338,000</a:t>
                      </a:r>
                      <a:endParaRPr sz="1400" u="none" strike="noStrike" cap="none" dirty="0">
                        <a:latin typeface="+mj-lt"/>
                      </a:endParaRPr>
                    </a:p>
                  </a:txBody>
                  <a:tcPr marL="9525" marR="9525" marT="9525" marB="0" anchor="b">
                    <a:solidFill>
                      <a:schemeClr val="accent2">
                        <a:lumMod val="40000"/>
                        <a:lumOff val="60000"/>
                      </a:schemeClr>
                    </a:solidFill>
                  </a:tcPr>
                </a:tc>
                <a:extLst>
                  <a:ext uri="{0D108BD9-81ED-4DB2-BD59-A6C34878D82A}">
                    <a16:rowId xmlns:a16="http://schemas.microsoft.com/office/drawing/2014/main" val="4251390718"/>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dirty="0">
                          <a:latin typeface="+mj-lt"/>
                        </a:rPr>
                        <a:t>Benefits</a:t>
                      </a:r>
                      <a:endParaRPr sz="1400"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dirty="0">
                          <a:latin typeface="+mj-lt"/>
                          <a:sym typeface="Twentieth Century"/>
                        </a:rPr>
                        <a:t>$      397,000</a:t>
                      </a:r>
                      <a:endParaRPr sz="1400" dirty="0">
                        <a:latin typeface="+mj-lt"/>
                      </a:endParaRPr>
                    </a:p>
                  </a:txBody>
                  <a:tcPr marL="9525" marR="9525" marT="9525" marB="0" anchor="b">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dirty="0">
                          <a:latin typeface="+mj-lt"/>
                          <a:sym typeface="Twentieth Century"/>
                        </a:rPr>
                        <a:t>$      675,000</a:t>
                      </a:r>
                      <a:endParaRPr sz="1400" dirty="0">
                        <a:latin typeface="+mj-lt"/>
                      </a:endParaRPr>
                    </a:p>
                  </a:txBody>
                  <a:tcPr marL="9525" marR="9525" marT="9525" marB="0" anchor="b">
                    <a:noFill/>
                  </a:tcPr>
                </a:tc>
                <a:extLst>
                  <a:ext uri="{0D108BD9-81ED-4DB2-BD59-A6C34878D82A}">
                    <a16:rowId xmlns:a16="http://schemas.microsoft.com/office/drawing/2014/main" val="1767141399"/>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Supplies/Services/Travel/Utilities/Insurance</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207,500</a:t>
                      </a:r>
                      <a:endParaRPr sz="1400" u="none" strike="noStrike" cap="none" dirty="0">
                        <a:latin typeface="+mj-lt"/>
                      </a:endParaRPr>
                    </a:p>
                  </a:txBody>
                  <a:tcPr marL="9525" marR="9525" marT="9525" marB="0" anchor="b">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latin typeface="+mj-lt"/>
                          <a:ea typeface="Twentieth Century"/>
                          <a:cs typeface="Twentieth Century"/>
                          <a:sym typeface="Twentieth Century"/>
                        </a:rPr>
                        <a:t>$      467,000</a:t>
                      </a:r>
                      <a:endParaRPr sz="1400" u="none" strike="noStrike" cap="none" dirty="0">
                        <a:latin typeface="+mj-lt"/>
                      </a:endParaRPr>
                    </a:p>
                  </a:txBody>
                  <a:tcPr marL="9525" marR="9525" marT="9525" marB="0" anchor="b">
                    <a:solidFill>
                      <a:schemeClr val="accent2">
                        <a:lumMod val="40000"/>
                        <a:lumOff val="60000"/>
                      </a:schemeClr>
                    </a:solidFill>
                  </a:tcPr>
                </a:tc>
                <a:extLst>
                  <a:ext uri="{0D108BD9-81ED-4DB2-BD59-A6C34878D82A}">
                    <a16:rowId xmlns:a16="http://schemas.microsoft.com/office/drawing/2014/main" val="2262104949"/>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Extracurricular</a:t>
                      </a:r>
                      <a:endParaRPr sz="1400" u="none" strike="noStrike" cap="none"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572,600</a:t>
                      </a:r>
                      <a:endParaRPr sz="1400" u="none" strike="noStrike" cap="none"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344,517</a:t>
                      </a:r>
                      <a:endParaRPr sz="1400" u="none" strike="noStrike" cap="none" dirty="0">
                        <a:latin typeface="+mj-lt"/>
                      </a:endParaRPr>
                    </a:p>
                  </a:txBody>
                  <a:tcPr marL="91450" marR="91450" marT="45725" marB="45725">
                    <a:noFill/>
                  </a:tcPr>
                </a:tc>
                <a:extLst>
                  <a:ext uri="{0D108BD9-81ED-4DB2-BD59-A6C34878D82A}">
                    <a16:rowId xmlns:a16="http://schemas.microsoft.com/office/drawing/2014/main" val="3620396388"/>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Special Education</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482,000</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290,000</a:t>
                      </a:r>
                      <a:endParaRPr sz="1400" u="none" strike="noStrike" cap="none" dirty="0">
                        <a:latin typeface="+mj-lt"/>
                      </a:endParaRPr>
                    </a:p>
                  </a:txBody>
                  <a:tcPr marL="91450" marR="91450" marT="45725" marB="45725">
                    <a:solidFill>
                      <a:schemeClr val="accent2">
                        <a:lumMod val="40000"/>
                        <a:lumOff val="60000"/>
                      </a:schemeClr>
                    </a:solidFill>
                  </a:tcPr>
                </a:tc>
                <a:extLst>
                  <a:ext uri="{0D108BD9-81ED-4DB2-BD59-A6C34878D82A}">
                    <a16:rowId xmlns:a16="http://schemas.microsoft.com/office/drawing/2014/main" val="4276927545"/>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Food Service Program</a:t>
                      </a:r>
                      <a:endParaRPr sz="1400" u="none" strike="noStrike" cap="none"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190,000</a:t>
                      </a:r>
                      <a:endParaRPr sz="1400" u="none" strike="noStrike" cap="none" dirty="0">
                        <a:latin typeface="+mj-lt"/>
                        <a:ea typeface="Twentieth Century"/>
                        <a:cs typeface="Twentieth Century"/>
                        <a:sym typeface="Twentieth Century"/>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43,662</a:t>
                      </a:r>
                      <a:endParaRPr sz="1400" u="none" strike="noStrike" cap="none" dirty="0">
                        <a:latin typeface="+mj-lt"/>
                        <a:ea typeface="Twentieth Century"/>
                        <a:cs typeface="Twentieth Century"/>
                        <a:sym typeface="Twentieth Century"/>
                      </a:endParaRPr>
                    </a:p>
                  </a:txBody>
                  <a:tcPr marL="91450" marR="91450" marT="45725" marB="45725">
                    <a:noFill/>
                  </a:tcPr>
                </a:tc>
                <a:extLst>
                  <a:ext uri="{0D108BD9-81ED-4DB2-BD59-A6C34878D82A}">
                    <a16:rowId xmlns:a16="http://schemas.microsoft.com/office/drawing/2014/main" val="672339534"/>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To/From Transportation/Bus Purchase</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310,500</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262,790</a:t>
                      </a:r>
                      <a:endParaRPr sz="1400" u="none" strike="noStrike" cap="none" dirty="0">
                        <a:latin typeface="+mj-lt"/>
                      </a:endParaRPr>
                    </a:p>
                  </a:txBody>
                  <a:tcPr marL="91450" marR="91450" marT="45725" marB="45725">
                    <a:solidFill>
                      <a:schemeClr val="accent2">
                        <a:lumMod val="40000"/>
                        <a:lumOff val="60000"/>
                      </a:schemeClr>
                    </a:solidFill>
                  </a:tcPr>
                </a:tc>
                <a:extLst>
                  <a:ext uri="{0D108BD9-81ED-4DB2-BD59-A6C34878D82A}">
                    <a16:rowId xmlns:a16="http://schemas.microsoft.com/office/drawing/2014/main" val="4159140067"/>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Daycare</a:t>
                      </a:r>
                      <a:endParaRPr sz="1400" u="none" strike="noStrike" cap="none"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31,500</a:t>
                      </a:r>
                      <a:endParaRPr sz="1400" u="none" strike="noStrike" cap="none" dirty="0">
                        <a:latin typeface="+mj-lt"/>
                      </a:endParaRPr>
                    </a:p>
                  </a:txBody>
                  <a:tcPr marL="91450" marR="91450" marT="45725" marB="45725">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22,049</a:t>
                      </a:r>
                      <a:endParaRPr sz="1400" u="none" strike="noStrike" cap="none" dirty="0">
                        <a:latin typeface="+mj-lt"/>
                      </a:endParaRPr>
                    </a:p>
                  </a:txBody>
                  <a:tcPr marL="91450" marR="91450" marT="45725" marB="45725">
                    <a:noFill/>
                  </a:tcPr>
                </a:tc>
                <a:extLst>
                  <a:ext uri="{0D108BD9-81ED-4DB2-BD59-A6C34878D82A}">
                    <a16:rowId xmlns:a16="http://schemas.microsoft.com/office/drawing/2014/main" val="1700047320"/>
                  </a:ext>
                </a:extLst>
              </a:tr>
              <a:tr h="375253">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latin typeface="+mj-lt"/>
                        </a:rPr>
                        <a:t>Family Resource Center</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sym typeface="Twentieth Century"/>
                        </a:rPr>
                        <a:t>$5,600</a:t>
                      </a:r>
                      <a:endParaRPr sz="1400" u="none" strike="noStrike" cap="none" dirty="0">
                        <a:latin typeface="+mj-lt"/>
                      </a:endParaRPr>
                    </a:p>
                  </a:txBody>
                  <a:tcPr marL="91450" marR="91450" marT="45725" marB="45725">
                    <a:solidFill>
                      <a:schemeClr val="accent2">
                        <a:lumMod val="40000"/>
                        <a:lumOff val="60000"/>
                      </a:schemeClr>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u="none" strike="noStrike" cap="none" dirty="0">
                          <a:latin typeface="+mj-lt"/>
                          <a:ea typeface="Twentieth Century"/>
                          <a:cs typeface="Twentieth Century"/>
                          <a:sym typeface="Twentieth Century"/>
                        </a:rPr>
                        <a:t>$          8,115 </a:t>
                      </a:r>
                      <a:endParaRPr sz="1400" u="none" strike="noStrike" cap="none" dirty="0">
                        <a:latin typeface="+mj-lt"/>
                      </a:endParaRPr>
                    </a:p>
                  </a:txBody>
                  <a:tcPr marL="91450" marR="91450" marT="45725" marB="45725">
                    <a:solidFill>
                      <a:schemeClr val="accent2">
                        <a:lumMod val="40000"/>
                        <a:lumOff val="60000"/>
                      </a:schemeClr>
                    </a:solidFill>
                  </a:tcPr>
                </a:tc>
                <a:extLst>
                  <a:ext uri="{0D108BD9-81ED-4DB2-BD59-A6C34878D82A}">
                    <a16:rowId xmlns:a16="http://schemas.microsoft.com/office/drawing/2014/main" val="4059996382"/>
                  </a:ext>
                </a:extLst>
              </a:tr>
            </a:tbl>
          </a:graphicData>
        </a:graphic>
      </p:graphicFrame>
    </p:spTree>
    <p:extLst>
      <p:ext uri="{BB962C8B-B14F-4D97-AF65-F5344CB8AC3E}">
        <p14:creationId xmlns:p14="http://schemas.microsoft.com/office/powerpoint/2010/main" val="1117590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39D83-854A-4787-B9FA-693219799887}"/>
              </a:ext>
            </a:extLst>
          </p:cNvPr>
          <p:cNvSpPr>
            <a:spLocks noGrp="1"/>
          </p:cNvSpPr>
          <p:nvPr>
            <p:ph type="title"/>
          </p:nvPr>
        </p:nvSpPr>
        <p:spPr>
          <a:xfrm>
            <a:off x="677334" y="177800"/>
            <a:ext cx="8596668" cy="474133"/>
          </a:xfrm>
        </p:spPr>
        <p:txBody>
          <a:bodyPr>
            <a:noAutofit/>
          </a:bodyPr>
          <a:lstStyle/>
          <a:p>
            <a:r>
              <a:rPr lang="en-US" sz="2800" dirty="0"/>
              <a:t>Detailed Levy Support – Apportionment Funded </a:t>
            </a:r>
            <a:r>
              <a:rPr lang="en-US" sz="2800" dirty="0" err="1"/>
              <a:t>Pgms</a:t>
            </a:r>
            <a:endParaRPr lang="en-US" sz="2800" dirty="0"/>
          </a:p>
        </p:txBody>
      </p:sp>
      <p:pic>
        <p:nvPicPr>
          <p:cNvPr id="4" name="Picture 3">
            <a:extLst>
              <a:ext uri="{FF2B5EF4-FFF2-40B4-BE49-F238E27FC236}">
                <a16:creationId xmlns:a16="http://schemas.microsoft.com/office/drawing/2014/main" id="{462F5C0E-9F7D-4836-9758-58A8BF0776D2}"/>
              </a:ext>
            </a:extLst>
          </p:cNvPr>
          <p:cNvPicPr>
            <a:picLocks noChangeAspect="1"/>
          </p:cNvPicPr>
          <p:nvPr/>
        </p:nvPicPr>
        <p:blipFill>
          <a:blip r:embed="rId2"/>
          <a:stretch>
            <a:fillRect/>
          </a:stretch>
        </p:blipFill>
        <p:spPr>
          <a:xfrm>
            <a:off x="787400" y="736600"/>
            <a:ext cx="8486602" cy="5943600"/>
          </a:xfrm>
          <a:prstGeom prst="rect">
            <a:avLst/>
          </a:prstGeom>
        </p:spPr>
      </p:pic>
    </p:spTree>
    <p:extLst>
      <p:ext uri="{BB962C8B-B14F-4D97-AF65-F5344CB8AC3E}">
        <p14:creationId xmlns:p14="http://schemas.microsoft.com/office/powerpoint/2010/main" val="981860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39D83-854A-4787-B9FA-693219799887}"/>
              </a:ext>
            </a:extLst>
          </p:cNvPr>
          <p:cNvSpPr>
            <a:spLocks noGrp="1"/>
          </p:cNvSpPr>
          <p:nvPr>
            <p:ph type="title"/>
          </p:nvPr>
        </p:nvSpPr>
        <p:spPr>
          <a:xfrm>
            <a:off x="677334" y="177800"/>
            <a:ext cx="8596668" cy="474133"/>
          </a:xfrm>
        </p:spPr>
        <p:txBody>
          <a:bodyPr>
            <a:noAutofit/>
          </a:bodyPr>
          <a:lstStyle/>
          <a:p>
            <a:r>
              <a:rPr lang="en-US" sz="2800" dirty="0"/>
              <a:t>Detailed Levy Support – Other </a:t>
            </a:r>
            <a:r>
              <a:rPr lang="en-US" sz="2800" dirty="0" err="1"/>
              <a:t>Pgms</a:t>
            </a:r>
            <a:endParaRPr lang="en-US" sz="2800" dirty="0"/>
          </a:p>
        </p:txBody>
      </p:sp>
      <p:pic>
        <p:nvPicPr>
          <p:cNvPr id="3" name="Picture 2">
            <a:extLst>
              <a:ext uri="{FF2B5EF4-FFF2-40B4-BE49-F238E27FC236}">
                <a16:creationId xmlns:a16="http://schemas.microsoft.com/office/drawing/2014/main" id="{D8B86E8B-CF9F-46C9-AF36-F05ED7CA448E}"/>
              </a:ext>
            </a:extLst>
          </p:cNvPr>
          <p:cNvPicPr>
            <a:picLocks noChangeAspect="1"/>
          </p:cNvPicPr>
          <p:nvPr/>
        </p:nvPicPr>
        <p:blipFill>
          <a:blip r:embed="rId2"/>
          <a:stretch>
            <a:fillRect/>
          </a:stretch>
        </p:blipFill>
        <p:spPr>
          <a:xfrm>
            <a:off x="812800" y="780820"/>
            <a:ext cx="8596668" cy="5899380"/>
          </a:xfrm>
          <a:prstGeom prst="rect">
            <a:avLst/>
          </a:prstGeom>
        </p:spPr>
      </p:pic>
    </p:spTree>
    <p:extLst>
      <p:ext uri="{BB962C8B-B14F-4D97-AF65-F5344CB8AC3E}">
        <p14:creationId xmlns:p14="http://schemas.microsoft.com/office/powerpoint/2010/main" val="4170510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0B64D-0003-49E5-A97F-B549F402A570}"/>
              </a:ext>
            </a:extLst>
          </p:cNvPr>
          <p:cNvSpPr>
            <a:spLocks noGrp="1"/>
          </p:cNvSpPr>
          <p:nvPr>
            <p:ph type="title"/>
          </p:nvPr>
        </p:nvSpPr>
        <p:spPr>
          <a:xfrm>
            <a:off x="677334" y="609600"/>
            <a:ext cx="8596668" cy="577516"/>
          </a:xfrm>
        </p:spPr>
        <p:txBody>
          <a:bodyPr>
            <a:normAutofit/>
          </a:bodyPr>
          <a:lstStyle/>
          <a:p>
            <a:pPr algn="ctr"/>
            <a:r>
              <a:rPr lang="en-US" sz="2800" dirty="0"/>
              <a:t>GF Revenues – Budget Compared to Actual</a:t>
            </a:r>
          </a:p>
        </p:txBody>
      </p:sp>
      <p:pic>
        <p:nvPicPr>
          <p:cNvPr id="4" name="Picture 3">
            <a:extLst>
              <a:ext uri="{FF2B5EF4-FFF2-40B4-BE49-F238E27FC236}">
                <a16:creationId xmlns:a16="http://schemas.microsoft.com/office/drawing/2014/main" id="{5AB0EF23-C1A5-4148-BA75-9FB78A15EAB7}"/>
              </a:ext>
            </a:extLst>
          </p:cNvPr>
          <p:cNvPicPr>
            <a:picLocks noChangeAspect="1"/>
          </p:cNvPicPr>
          <p:nvPr/>
        </p:nvPicPr>
        <p:blipFill>
          <a:blip r:embed="rId2"/>
          <a:stretch>
            <a:fillRect/>
          </a:stretch>
        </p:blipFill>
        <p:spPr>
          <a:xfrm>
            <a:off x="609600" y="1161853"/>
            <a:ext cx="9127067" cy="5162747"/>
          </a:xfrm>
          <a:prstGeom prst="rect">
            <a:avLst/>
          </a:prstGeom>
        </p:spPr>
      </p:pic>
    </p:spTree>
    <p:extLst>
      <p:ext uri="{BB962C8B-B14F-4D97-AF65-F5344CB8AC3E}">
        <p14:creationId xmlns:p14="http://schemas.microsoft.com/office/powerpoint/2010/main" val="2668776784"/>
      </p:ext>
    </p:extLst>
  </p:cSld>
  <p:clrMapOvr>
    <a:masterClrMapping/>
  </p:clrMapOvr>
</p:sld>
</file>

<file path=ppt/theme/theme1.xml><?xml version="1.0" encoding="utf-8"?>
<a:theme xmlns:a="http://schemas.openxmlformats.org/drawingml/2006/main" name="Facet">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3657</TotalTime>
  <Words>1481</Words>
  <Application>Microsoft Office PowerPoint</Application>
  <PresentationFormat>Widescreen</PresentationFormat>
  <Paragraphs>268</Paragraphs>
  <Slides>22</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Century Gothic</vt:lpstr>
      <vt:lpstr>Trebuchet MS</vt:lpstr>
      <vt:lpstr>Twentieth Century</vt:lpstr>
      <vt:lpstr>Wingdings</vt:lpstr>
      <vt:lpstr>Wingdings 3</vt:lpstr>
      <vt:lpstr>Facet</vt:lpstr>
      <vt:lpstr>WOODLAND SCHOOL DISTRICT 2024-2025 YEAR END FINANCIAL SUMMARY</vt:lpstr>
      <vt:lpstr>History of Total Fund Balance at Year-End and the Percentage of Budgeted Expenditures</vt:lpstr>
      <vt:lpstr>Fund Balance/Enrollment</vt:lpstr>
      <vt:lpstr>Items that Directly Affect Fund Balance These are revenues greater or less than budget that do not have offsetting expenditures and expenditure items greater or less than budget that do not have offsetting revenues</vt:lpstr>
      <vt:lpstr>Items that Directly Affect Fund Balance These are revenues greater or less than budget that do not have offsetting expenditures and expenditure items greater or less than budget that do not have offsetting revenues</vt:lpstr>
      <vt:lpstr>Levy/Local Funds</vt:lpstr>
      <vt:lpstr>Detailed Levy Support – Apportionment Funded Pgms</vt:lpstr>
      <vt:lpstr>Detailed Levy Support – Other Pgms</vt:lpstr>
      <vt:lpstr>GF Revenues – Budget Compared to Actual</vt:lpstr>
      <vt:lpstr>Revenues Compared to Prior Year</vt:lpstr>
      <vt:lpstr>GF Program Expenditures – Variance to Budget</vt:lpstr>
      <vt:lpstr>GF Object Expenditures – Variance to Budget</vt:lpstr>
      <vt:lpstr>Program Expenditures Compared to Prior Year</vt:lpstr>
      <vt:lpstr>Detail Revenues Compared to Budget</vt:lpstr>
      <vt:lpstr>Detailed Expenditures (by Activity) Compared to Budget</vt:lpstr>
      <vt:lpstr>Transportation &amp; Food Service</vt:lpstr>
      <vt:lpstr>Before and After School Care (WCC)</vt:lpstr>
      <vt:lpstr>Other Funds</vt:lpstr>
      <vt:lpstr>Capital Projects Fund</vt:lpstr>
      <vt:lpstr>PowerPoint Presentation</vt:lpstr>
      <vt:lpstr>ASB FUND</vt:lpstr>
      <vt:lpstr>TRANSPORTATION VEHICLE FUND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WOODLAND SCHOOL DISTRICT 2022-2023 YEAR END FINANCIAL SUMMARY</dc:title>
  <dc:creator>Brown, Stacy</dc:creator>
  <cp:lastModifiedBy>Brown, Stacy</cp:lastModifiedBy>
  <cp:revision>65</cp:revision>
  <cp:lastPrinted>2023-11-03T19:04:30Z</cp:lastPrinted>
  <dcterms:created xsi:type="dcterms:W3CDTF">2023-11-03T17:54:11Z</dcterms:created>
  <dcterms:modified xsi:type="dcterms:W3CDTF">2025-11-10T23:52:59Z</dcterms:modified>
</cp:coreProperties>
</file>